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2" r:id="rId3"/>
    <p:sldId id="289" r:id="rId4"/>
    <p:sldId id="284" r:id="rId5"/>
    <p:sldId id="283" r:id="rId6"/>
    <p:sldId id="285" r:id="rId7"/>
    <p:sldId id="292" r:id="rId8"/>
    <p:sldId id="293" r:id="rId9"/>
    <p:sldId id="294" r:id="rId10"/>
    <p:sldId id="295" r:id="rId11"/>
    <p:sldId id="296" r:id="rId12"/>
    <p:sldId id="297" r:id="rId13"/>
    <p:sldId id="286" r:id="rId14"/>
    <p:sldId id="287" r:id="rId15"/>
    <p:sldId id="291" r:id="rId16"/>
    <p:sldId id="28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E062248-7285-4AF1-A96C-B92401B8C34D}">
  <a:tblStyle styleId="{0E062248-7285-4AF1-A96C-B92401B8C3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>
      <p:cViewPr>
        <p:scale>
          <a:sx n="90" d="100"/>
          <a:sy n="90" d="100"/>
        </p:scale>
        <p:origin x="-2244" y="-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611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472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94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08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8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8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8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8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0;&#1085;&#1080;&#1089;&#1090;&#1088;%20&#1087;&#1077;&#1088;&#1077;&#1076;%20&#1086;&#1089;&#1090;&#1088;&#1086;&#1074;&#1086;&#1084;.av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jpeg"/><Relationship Id="rId4" Type="http://schemas.openxmlformats.org/officeDocument/2006/relationships/hyperlink" Target="&#1044;&#1086;&#1082;&#1083;&#1072;&#1076;%20&#1087;&#1088;&#1077;&#1079;&#1080;&#1076;&#1077;&#1085;&#1090;&#1091;.m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jpeg"/><Relationship Id="rId4" Type="http://schemas.openxmlformats.org/officeDocument/2006/relationships/image" Target="../media/image4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hyperlink" Target="&#171;&#1054;&#1089;&#1090;&#1088;&#1086;&#1074;%2010-22&#187;-%20&#1080;&#1090;&#1086;&#1075;&#1080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1349" y="2573063"/>
            <a:ext cx="8870731" cy="883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</a:rPr>
              <a:t>Основные результаты </a:t>
            </a:r>
            <a:r>
              <a:rPr lang="ru-RU" sz="2400" b="1" dirty="0" err="1" smtClean="0">
                <a:solidFill>
                  <a:srgbClr val="002060"/>
                </a:solidFill>
              </a:rPr>
              <a:t>интенсива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Остров 10-22.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Задачи по интеграции НИУ «БелГУ» в экосистему НТИ.</a:t>
            </a:r>
            <a:endParaRPr sz="2400" b="1" dirty="0">
              <a:solidFill>
                <a:srgbClr val="002060"/>
              </a:solidFill>
            </a:endParaRPr>
          </a:p>
        </p:txBody>
      </p:sp>
      <p:pic>
        <p:nvPicPr>
          <p:cNvPr id="55" name="Google Shape;55;p13">
            <a:hlinkClick r:id="rId3" action="ppaction://hlinkfil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217488"/>
            <a:ext cx="48482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165" y="448896"/>
            <a:ext cx="2860235" cy="10933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151349" y="4106907"/>
            <a:ext cx="8870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22533"/>
                </a:solidFill>
                <a:latin typeface="IBMPlexSans"/>
              </a:rPr>
              <a:t>Проректор по образовательной деятельности Маматов А.В.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429407" y="10511"/>
            <a:ext cx="7714593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1800" dirty="0" smtClean="0"/>
              <a:t>Приоритет 3. </a:t>
            </a:r>
            <a:r>
              <a:rPr lang="ru-RU" sz="1800" dirty="0"/>
              <a:t>Федеральный межотраслевой центр обработки данных </a:t>
            </a:r>
            <a:r>
              <a:rPr lang="ru" sz="1800" dirty="0" smtClean="0"/>
              <a:t> 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5"/>
            <a:ext cx="1996966" cy="198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95" y="2112579"/>
            <a:ext cx="4342434" cy="288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236" y="798786"/>
            <a:ext cx="3936598" cy="27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144110" y="16619"/>
            <a:ext cx="5276193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1800" dirty="0" smtClean="0"/>
              <a:t>Приоритет 4. </a:t>
            </a:r>
            <a:r>
              <a:rPr lang="ru-RU" sz="1800" dirty="0" smtClean="0"/>
              <a:t>Цифровой университет</a:t>
            </a:r>
            <a:endParaRPr lang="ru-RU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 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5"/>
            <a:ext cx="1996966" cy="198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89" y="2133599"/>
            <a:ext cx="4778121" cy="270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704" y="918438"/>
            <a:ext cx="3623109" cy="2000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198" y="918438"/>
            <a:ext cx="561905" cy="190476"/>
          </a:xfrm>
          <a:prstGeom prst="rect">
            <a:avLst/>
          </a:prstGeom>
        </p:spPr>
      </p:pic>
      <p:pic>
        <p:nvPicPr>
          <p:cNvPr id="10" name="Picture 4" descr="C:\Users\shapovalova_na\Desktop\s120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945" y="3019225"/>
            <a:ext cx="3112626" cy="1793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749552" y="59291"/>
            <a:ext cx="68580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 smtClean="0"/>
              <a:t>Поиск партнеров </a:t>
            </a:r>
            <a:endParaRPr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631" y="686688"/>
            <a:ext cx="3962402" cy="325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Google Shape;61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496" y="-109651"/>
            <a:ext cx="1853184" cy="179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065" y="1641729"/>
            <a:ext cx="480678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749552" y="59291"/>
            <a:ext cx="68580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 smtClean="0"/>
              <a:t>Подписано 26 соглашений </a:t>
            </a:r>
            <a:r>
              <a:rPr lang="ru-RU" sz="1800" dirty="0"/>
              <a:t>о сотрудничестве с университетами РФ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496" y="-109651"/>
            <a:ext cx="1853184" cy="179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14" y="1690292"/>
            <a:ext cx="4042794" cy="296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290" y="736326"/>
            <a:ext cx="4173830" cy="31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901952" y="156827"/>
            <a:ext cx="68580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 smtClean="0"/>
              <a:t>На платформе экосистемы НТИ заключено 24 соглашения на использование  сервисов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496" y="-109651"/>
            <a:ext cx="1853184" cy="179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686" y="2133600"/>
            <a:ext cx="4453892" cy="275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776" y="790320"/>
            <a:ext cx="4582160" cy="343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1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901952" y="71483"/>
            <a:ext cx="68580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 smtClean="0"/>
              <a:t>Встреча с министром </a:t>
            </a:r>
            <a:r>
              <a:rPr lang="ru-RU" sz="1800" dirty="0"/>
              <a:t>науки и высшего образования Российской </a:t>
            </a:r>
            <a:r>
              <a:rPr lang="ru-RU" sz="1800" dirty="0" smtClean="0"/>
              <a:t>Федерации </a:t>
            </a:r>
          </a:p>
          <a:p>
            <a:pPr lvl="0" algn="ctr"/>
            <a:r>
              <a:rPr lang="ru-RU" sz="1800" dirty="0" smtClean="0"/>
              <a:t> 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344" y="-109651"/>
            <a:ext cx="1853184" cy="179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!!3241_IMG_20190720_165820 (2)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797" y="971074"/>
            <a:ext cx="4916986" cy="368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114049" y="126125"/>
            <a:ext cx="5276193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/>
              <a:t>Команда изменений </a:t>
            </a:r>
            <a:endParaRPr lang="ru-RU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 </a:t>
            </a:r>
            <a:endParaRPr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198" y="918438"/>
            <a:ext cx="561905" cy="190476"/>
          </a:xfrm>
          <a:prstGeom prst="rect">
            <a:avLst/>
          </a:prstGeom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3" y="99009"/>
            <a:ext cx="2110290" cy="806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1408" y="918438"/>
            <a:ext cx="6264656" cy="379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8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743456" y="126125"/>
            <a:ext cx="7181088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dirty="0"/>
              <a:t>«Остров 10-22»: 1,5 тысячи </a:t>
            </a:r>
            <a:r>
              <a:rPr lang="ru-RU" sz="1800" dirty="0" smtClean="0"/>
              <a:t>участников, 100 </a:t>
            </a:r>
            <a:r>
              <a:rPr lang="ru-RU" sz="1800" dirty="0"/>
              <a:t>команд университетов и </a:t>
            </a:r>
            <a:r>
              <a:rPr lang="ru-RU" sz="1800" dirty="0" smtClean="0"/>
              <a:t>НОЦ из </a:t>
            </a:r>
            <a:r>
              <a:rPr lang="ru-RU" sz="1800" dirty="0"/>
              <a:t>72 </a:t>
            </a:r>
            <a:r>
              <a:rPr lang="ru-RU" sz="1800" dirty="0" smtClean="0"/>
              <a:t>регионов, </a:t>
            </a:r>
          </a:p>
          <a:p>
            <a:pPr algn="ctr"/>
            <a:r>
              <a:rPr lang="ru-RU" sz="1800" dirty="0" smtClean="0"/>
              <a:t>2000 </a:t>
            </a:r>
            <a:r>
              <a:rPr lang="ru-RU" sz="1800" dirty="0"/>
              <a:t>мероприятий и 300 новых проектов</a:t>
            </a:r>
            <a:r>
              <a:rPr lang="ru" sz="1800" dirty="0" smtClean="0"/>
              <a:t> 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5"/>
            <a:ext cx="1996966" cy="198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ntinews.ru/upload/resize_cache/iblock/3e1/577_385_1/3e1077575c81ac5a67e15d218b5180b1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6965" y="1222982"/>
            <a:ext cx="6521883" cy="34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052311" y="126125"/>
            <a:ext cx="7181088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dirty="0" smtClean="0"/>
              <a:t>Экосистема НТИ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864" y="-56755"/>
            <a:ext cx="1182624" cy="111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168" y="659594"/>
            <a:ext cx="8194573" cy="39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602991" y="16619"/>
            <a:ext cx="4981904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Деловая игра «Высокие ставки»</a:t>
            </a:r>
            <a:endParaRPr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5440" y="643019"/>
            <a:ext cx="4610862" cy="297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744" y="1636268"/>
            <a:ext cx="5096256" cy="3397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824" y="-96619"/>
            <a:ext cx="1853184" cy="1799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3293" y="3940994"/>
            <a:ext cx="371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НИУ «БелГУ» занял 8-е место </a:t>
            </a:r>
            <a:endParaRPr lang="en-US" b="1" dirty="0" smtClean="0"/>
          </a:p>
          <a:p>
            <a:r>
              <a:rPr lang="ru-RU" b="1" dirty="0" smtClean="0"/>
              <a:t>среди университетов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959170" y="-285371"/>
            <a:ext cx="1686389" cy="254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1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054352" y="16619"/>
            <a:ext cx="6803136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Лаборатория исследования командного взаимодействия.  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5"/>
            <a:ext cx="1853184" cy="1799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18944" y="490619"/>
            <a:ext cx="6077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Команда НИУ «</a:t>
            </a:r>
            <a:r>
              <a:rPr lang="ru-RU" dirty="0" err="1" smtClean="0"/>
              <a:t>БелГУ</a:t>
            </a:r>
            <a:r>
              <a:rPr lang="ru-RU" dirty="0" smtClean="0"/>
              <a:t>»  16.07.2019 г. продемонстрировала </a:t>
            </a:r>
            <a:r>
              <a:rPr lang="ru-RU" dirty="0"/>
              <a:t>лучший </a:t>
            </a:r>
            <a:r>
              <a:rPr lang="ru-RU" dirty="0" smtClean="0"/>
              <a:t>результат</a:t>
            </a:r>
            <a:r>
              <a:rPr lang="ru-RU" dirty="0"/>
              <a:t>, установив рекорд Острова </a:t>
            </a:r>
            <a:r>
              <a:rPr lang="ru-RU" dirty="0" smtClean="0"/>
              <a:t>10-22, по показателям эффективность, взаимодействие, готовность к изменению.</a:t>
            </a:r>
            <a:endParaRPr lang="ru-RU" dirty="0"/>
          </a:p>
        </p:txBody>
      </p:sp>
      <p:pic>
        <p:nvPicPr>
          <p:cNvPr id="1028" name="Picture 4" descr="https://www.bsu.edu.ru/upload/iblock/34a/IMG-67cd76b51345d2c209387caddc587a0a-V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247" y="2366681"/>
            <a:ext cx="3565398" cy="2415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813" y="1399970"/>
            <a:ext cx="5376539" cy="302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3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755649" y="3637443"/>
            <a:ext cx="2819766" cy="131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/>
              <a:t>12-е место в рейтинге команд по образовательным активностям </a:t>
            </a:r>
            <a:endParaRPr sz="1600" b="1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536" y="71261"/>
            <a:ext cx="1853184" cy="179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604" y="749808"/>
            <a:ext cx="2657856" cy="29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03" y="2038109"/>
            <a:ext cx="1566250" cy="3007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268" y="2422783"/>
            <a:ext cx="1769705" cy="1177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530" y="3937712"/>
            <a:ext cx="1714210" cy="1142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5530" y="2354696"/>
            <a:ext cx="1659635" cy="1245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0588" y="693713"/>
            <a:ext cx="1808314" cy="1276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9268" y="3984265"/>
            <a:ext cx="1803974" cy="115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62;p14"/>
          <p:cNvSpPr txBox="1"/>
          <p:nvPr/>
        </p:nvSpPr>
        <p:spPr>
          <a:xfrm>
            <a:off x="1748212" y="16619"/>
            <a:ext cx="5492496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Основные образовательные треки Острова 10-22</a:t>
            </a:r>
            <a:endParaRPr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4460" y="749808"/>
            <a:ext cx="2279737" cy="1374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4460" y="463205"/>
            <a:ext cx="2496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Стратегическое управление университетом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990588" y="501778"/>
            <a:ext cx="199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Трек НОЦ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39248" y="2158093"/>
            <a:ext cx="199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Онлайн образование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813684" y="1973427"/>
            <a:ext cx="228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Цифровая трансформация университета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536008" y="3632565"/>
            <a:ext cx="229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Создание сетевых программ и программ новых типов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6216" y="3600666"/>
            <a:ext cx="229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Тренды развития системы ДПО</a:t>
            </a:r>
            <a:endParaRPr lang="ru-RU" sz="1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55648" y="2860158"/>
            <a:ext cx="2819767" cy="3296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0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438399" y="0"/>
            <a:ext cx="4981904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Стратегические приоритеты НИУ «БелГУ»</a:t>
            </a:r>
            <a:endParaRPr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950" y="638592"/>
            <a:ext cx="7072589" cy="424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248" y="87235"/>
            <a:ext cx="1920240" cy="1796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6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144110" y="16619"/>
            <a:ext cx="5276193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1800" dirty="0" smtClean="0"/>
              <a:t>Приоритет 1. </a:t>
            </a:r>
            <a:r>
              <a:rPr lang="ru-RU" sz="1800" dirty="0"/>
              <a:t>Инновационные решения в АПК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 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5"/>
            <a:ext cx="1996966" cy="198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246" y="619998"/>
            <a:ext cx="4151586" cy="4523502"/>
          </a:xfrm>
          <a:prstGeom prst="rect">
            <a:avLst/>
          </a:prstGeom>
        </p:spPr>
      </p:pic>
      <p:pic>
        <p:nvPicPr>
          <p:cNvPr id="1026" name="Picture 2" descr="https://lifetambov.ru/assets/images/tickets/%D0%9C%D0%B0%D1%80%D1%82%202019/%D1%81%D1%8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4" y="2246360"/>
            <a:ext cx="4590552" cy="2325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332" y="543163"/>
            <a:ext cx="874313" cy="21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681655" y="16619"/>
            <a:ext cx="7273159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1800" dirty="0" smtClean="0"/>
              <a:t>Приоритет 2. </a:t>
            </a:r>
            <a:r>
              <a:rPr lang="ru-RU" sz="1800" dirty="0">
                <a:latin typeface="ChevinPro-Bold"/>
              </a:rPr>
              <a:t>Металлургический инжиниринг и материаловедение</a:t>
            </a:r>
          </a:p>
          <a:p>
            <a:endParaRPr lang="ru-RU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 </a:t>
            </a:r>
            <a:endParaRPr sz="1800"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25"/>
            <a:ext cx="1996966" cy="198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567" y="997665"/>
            <a:ext cx="3938571" cy="3653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01" y="1981710"/>
            <a:ext cx="3128759" cy="296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8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188</Words>
  <Application>Microsoft Office PowerPoint</Application>
  <PresentationFormat>Экран (16:9)</PresentationFormat>
  <Paragraphs>34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Simple Light</vt:lpstr>
      <vt:lpstr>Основные результаты интенсива Остров 10-22.  Задачи по интеграции НИУ «БелГУ» в экосистему НТИ.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 Белгородского государсвенного национального исследовательского университета</dc:title>
  <dc:creator>Belenko</dc:creator>
  <cp:lastModifiedBy>Пользователь Windows</cp:lastModifiedBy>
  <cp:revision>70</cp:revision>
  <dcterms:modified xsi:type="dcterms:W3CDTF">2019-07-29T06:51:29Z</dcterms:modified>
</cp:coreProperties>
</file>