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82" r:id="rId3"/>
    <p:sldId id="294" r:id="rId4"/>
    <p:sldId id="293" r:id="rId5"/>
    <p:sldId id="295" r:id="rId6"/>
    <p:sldId id="299" r:id="rId7"/>
    <p:sldId id="296" r:id="rId8"/>
    <p:sldId id="297" r:id="rId9"/>
    <p:sldId id="300" r:id="rId10"/>
    <p:sldId id="298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E062248-7285-4AF1-A96C-B92401B8C34D}">
  <a:tblStyle styleId="{0E062248-7285-4AF1-A96C-B92401B8C3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 snapToGrid="0">
      <p:cViewPr>
        <p:scale>
          <a:sx n="100" d="100"/>
          <a:sy n="100" d="100"/>
        </p:scale>
        <p:origin x="-1944" y="-8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86119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5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58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58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584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584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0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584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58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0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689" y="2371344"/>
            <a:ext cx="8520712" cy="9053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000" b="1" dirty="0">
                <a:highlight>
                  <a:srgbClr val="FFFFFF"/>
                </a:highlight>
              </a:rPr>
              <a:t>Направления цифровой трансформации университета </a:t>
            </a:r>
            <a:endParaRPr sz="3000" b="1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9" y="217489"/>
            <a:ext cx="4309080" cy="16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165" y="448896"/>
            <a:ext cx="2860235" cy="10933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851338" y="4483448"/>
            <a:ext cx="8870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22533"/>
                </a:solidFill>
                <a:latin typeface="IBMPlexSans"/>
              </a:rPr>
              <a:t>Начальник управления электронных образовательных технологий Беленко В.А.</a:t>
            </a:r>
          </a:p>
          <a:p>
            <a:r>
              <a:rPr lang="ru-RU" sz="1600" dirty="0" smtClean="0">
                <a:solidFill>
                  <a:srgbClr val="222533"/>
                </a:solidFill>
                <a:latin typeface="IBMPlexSans"/>
              </a:rPr>
              <a:t>Директор центра онлайн образования Немцев С.Н.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524762" y="199900"/>
            <a:ext cx="7181088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800" dirty="0" smtClean="0"/>
              <a:t>Цифровые компетенции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125"/>
            <a:ext cx="1996966" cy="19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14575" y="981075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Цифровые компетенции сотрудников университета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51044" y="3493531"/>
            <a:ext cx="4311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цифровой </a:t>
            </a:r>
            <a:r>
              <a:rPr lang="ru-RU" dirty="0"/>
              <a:t>грамотности</a:t>
            </a:r>
            <a:r>
              <a:rPr lang="ru-RU" dirty="0" smtClean="0"/>
              <a:t>, навыков цифровой культуры у обучающихся </a:t>
            </a:r>
            <a:r>
              <a:rPr lang="ru-RU" dirty="0"/>
              <a:t>по </a:t>
            </a:r>
            <a:r>
              <a:rPr lang="ru-RU" dirty="0" smtClean="0"/>
              <a:t>всем направлениям подготовки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2008" y="789920"/>
            <a:ext cx="4016715" cy="21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360" y="2284937"/>
            <a:ext cx="3610865" cy="270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1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323232"/>
              </a:clrFrom>
              <a:clrTo>
                <a:srgbClr val="3232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28" y="1250487"/>
            <a:ext cx="8816971" cy="274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Google Shape;62;p14"/>
          <p:cNvSpPr txBox="1"/>
          <p:nvPr/>
        </p:nvSpPr>
        <p:spPr>
          <a:xfrm>
            <a:off x="1641348" y="6178"/>
            <a:ext cx="7181088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 smtClean="0"/>
              <a:t>3 </a:t>
            </a:r>
            <a:r>
              <a:rPr lang="ru-RU" sz="1800" dirty="0" smtClean="0"/>
              <a:t>шага на пути к цифровому университету</a:t>
            </a:r>
            <a:endParaRPr lang="en-US" sz="1800" dirty="0" smtClean="0"/>
          </a:p>
          <a:p>
            <a:pPr algn="ctr"/>
            <a:r>
              <a:rPr lang="ru-RU" sz="1200" dirty="0" smtClean="0"/>
              <a:t>Оцифровка, </a:t>
            </a:r>
            <a:r>
              <a:rPr lang="ru-RU" sz="1200" dirty="0" err="1" smtClean="0"/>
              <a:t>цифровизация</a:t>
            </a:r>
            <a:r>
              <a:rPr lang="ru-RU" sz="1200" dirty="0" smtClean="0"/>
              <a:t>, цифровая трансформация</a:t>
            </a:r>
            <a:endParaRPr sz="12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1" y="-147601"/>
            <a:ext cx="2181225" cy="21390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01752" y="4085904"/>
            <a:ext cx="2459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I. </a:t>
            </a:r>
            <a:r>
              <a:rPr lang="ru-RU" sz="1200" b="1" dirty="0" smtClean="0"/>
              <a:t>Оцифровка</a:t>
            </a:r>
            <a:endParaRPr lang="ru-RU" sz="1200" b="1" dirty="0"/>
          </a:p>
          <a:p>
            <a:r>
              <a:rPr lang="ru-RU" sz="1200" dirty="0"/>
              <a:t>Процесс перехода от </a:t>
            </a:r>
            <a:r>
              <a:rPr lang="ru-RU" sz="1200" dirty="0" smtClean="0"/>
              <a:t>аналоговой, </a:t>
            </a:r>
            <a:r>
              <a:rPr lang="ru-RU" sz="1200" dirty="0"/>
              <a:t>к цифровой </a:t>
            </a:r>
            <a:r>
              <a:rPr lang="ru-RU" sz="1200" dirty="0" smtClean="0"/>
              <a:t>форме хранения информации 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6080" y="3798207"/>
            <a:ext cx="2450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II. </a:t>
            </a:r>
            <a:r>
              <a:rPr lang="ru-RU" sz="1200" b="1" dirty="0" err="1" smtClean="0"/>
              <a:t>Цифровизация</a:t>
            </a:r>
            <a:endParaRPr lang="ru-RU" sz="1200" b="1" dirty="0"/>
          </a:p>
          <a:p>
            <a:r>
              <a:rPr lang="ru-RU" sz="1200" dirty="0"/>
              <a:t>Процесс использования цифровых технологий </a:t>
            </a:r>
            <a:r>
              <a:rPr lang="ru-RU" sz="1200" dirty="0" smtClean="0"/>
              <a:t>для </a:t>
            </a:r>
            <a:r>
              <a:rPr lang="ru-RU" sz="1200" dirty="0"/>
              <a:t>преобразования отдельных </a:t>
            </a:r>
            <a:r>
              <a:rPr lang="ru-RU" sz="1200" dirty="0" smtClean="0"/>
              <a:t>операций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5440" y="3244208"/>
            <a:ext cx="3547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III. </a:t>
            </a:r>
            <a:r>
              <a:rPr lang="ru-RU" sz="1200" b="1" dirty="0" smtClean="0"/>
              <a:t>Цифровая трансформация</a:t>
            </a:r>
            <a:endParaRPr lang="ru-RU" sz="1200" b="1" dirty="0"/>
          </a:p>
          <a:p>
            <a:r>
              <a:rPr lang="ru-RU" sz="1200" dirty="0"/>
              <a:t>Серия глубоких и скоординированных </a:t>
            </a:r>
            <a:r>
              <a:rPr lang="ru-RU" sz="1200" dirty="0" smtClean="0"/>
              <a:t>изменений в используемых технологиях, организационной и корпоративной культуре, бизнес-процессах, </a:t>
            </a:r>
            <a:r>
              <a:rPr lang="ru-RU" sz="1200" dirty="0"/>
              <a:t>которые </a:t>
            </a:r>
            <a:r>
              <a:rPr lang="ru-RU" sz="1200" dirty="0" smtClean="0"/>
              <a:t>позволят </a:t>
            </a:r>
            <a:r>
              <a:rPr lang="ru-RU" sz="1200" dirty="0"/>
              <a:t>создавать новые </a:t>
            </a:r>
            <a:r>
              <a:rPr lang="ru-RU" sz="1200" dirty="0" smtClean="0"/>
              <a:t>модели функционирования университета, новые образовательные продукты и услуги.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6257" y="2622149"/>
            <a:ext cx="12045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B050"/>
                </a:solidFill>
              </a:rPr>
              <a:t>Оцифровка информации</a:t>
            </a:r>
            <a:endParaRPr lang="ru-RU" sz="1100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2661" y="2141434"/>
            <a:ext cx="13127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B050"/>
                </a:solidFill>
              </a:rPr>
              <a:t>Организация информации</a:t>
            </a: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82549" y="1708118"/>
            <a:ext cx="15017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Автоматизация процессов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4901" y="1212911"/>
            <a:ext cx="15017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Оптимизация процессов</a:t>
            </a:r>
            <a:endParaRPr lang="en-US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18357" y="706459"/>
            <a:ext cx="15017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E70939"/>
                </a:solidFill>
              </a:rPr>
              <a:t>Цифровая трансформация </a:t>
            </a:r>
            <a:endParaRPr lang="en-US" sz="1100" b="1" dirty="0">
              <a:solidFill>
                <a:srgbClr val="E709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591056" y="57200"/>
            <a:ext cx="7181088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800" dirty="0" smtClean="0"/>
              <a:t>Цифровая трансформация. Основные особенности.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1" y="57200"/>
            <a:ext cx="1837587" cy="175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591056" y="772250"/>
            <a:ext cx="46101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Глобальный масштаб. Фрагментарный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</a:t>
            </a:r>
          </a:p>
          <a:p>
            <a:pPr marL="342900" indent="-342900">
              <a:buFont typeface="Arial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изменения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оргструктуры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управления.</a:t>
            </a:r>
          </a:p>
          <a:p>
            <a:pPr marL="342900" indent="-342900">
              <a:buFont typeface="Arial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корпоративная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Реинжиниринг бизнес-процессов.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хаоса приведет к цифровому хаосу.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стратегических целей и результатов деятельности.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образовательные продукты и услуги. Новые подходы организации научной и инновационной деятельности.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1107875" y="2548508"/>
            <a:ext cx="7575233" cy="9996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 marR="9525" algn="ctr">
              <a:lnSpc>
                <a:spcPct val="80000"/>
              </a:lnSpc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ediakritika.by/files/images/16474476590_60011f6319_o-1078x5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489797" y="1739816"/>
            <a:ext cx="4319183" cy="206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962912" y="155875"/>
            <a:ext cx="7181088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800" dirty="0" smtClean="0"/>
              <a:t>Рамочная модель цифрового университета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125"/>
            <a:ext cx="1996966" cy="198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9231" y="1006559"/>
            <a:ext cx="6955313" cy="328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175" y="4746426"/>
            <a:ext cx="7143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презентации 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Карлова  к.т.н.,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ведущего эксперта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образования НИУ ВШЭ</a:t>
            </a:r>
          </a:p>
        </p:txBody>
      </p:sp>
    </p:spTree>
    <p:extLst>
      <p:ext uri="{BB962C8B-B14F-4D97-AF65-F5344CB8AC3E}">
        <p14:creationId xmlns:p14="http://schemas.microsoft.com/office/powerpoint/2010/main" val="42936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572387" y="0"/>
            <a:ext cx="7181088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800" dirty="0" smtClean="0"/>
              <a:t>Управление на основе данных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125"/>
            <a:ext cx="1996966" cy="19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38175" y="4746426"/>
            <a:ext cx="7143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презентации 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Карлова  к.т.н.,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ведущего эксперта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образования НИУ ВШЭ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021" y="1389774"/>
            <a:ext cx="2571554" cy="23024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99" y="490388"/>
            <a:ext cx="6562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Создание цифрового ядра университета - кольца информационных систем</a:t>
            </a:r>
          </a:p>
          <a:p>
            <a:r>
              <a:rPr lang="ru-RU" dirty="0"/>
              <a:t>управления деятельностью университета и цифровых сервисов, внедрение</a:t>
            </a:r>
          </a:p>
          <a:p>
            <a:r>
              <a:rPr lang="ru-RU" dirty="0"/>
              <a:t>инструментов анализа данных в управленческий процесс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24575" y="1527803"/>
            <a:ext cx="26193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Обеспечение принятия</a:t>
            </a:r>
          </a:p>
          <a:p>
            <a:r>
              <a:rPr lang="ru-RU" dirty="0"/>
              <a:t>решений на основе</a:t>
            </a:r>
          </a:p>
          <a:p>
            <a:r>
              <a:rPr lang="ru-RU" dirty="0"/>
              <a:t>обратной связи от</a:t>
            </a:r>
          </a:p>
          <a:p>
            <a:r>
              <a:rPr lang="ru-RU" dirty="0"/>
              <a:t>процессов и инструментов</a:t>
            </a:r>
          </a:p>
          <a:p>
            <a:r>
              <a:rPr lang="ru-RU" dirty="0"/>
              <a:t>анализа данных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2387" y="1570446"/>
            <a:ext cx="26376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Решения по интеграции</a:t>
            </a:r>
          </a:p>
          <a:p>
            <a:r>
              <a:rPr lang="ru-RU" dirty="0"/>
              <a:t>информационных систем</a:t>
            </a:r>
          </a:p>
          <a:p>
            <a:r>
              <a:rPr lang="ru-RU" dirty="0"/>
              <a:t>вуза, протоколы и шлюзы</a:t>
            </a:r>
          </a:p>
          <a:p>
            <a:r>
              <a:rPr lang="ru-RU" dirty="0"/>
              <a:t>интеграции с внешними</a:t>
            </a:r>
          </a:p>
          <a:p>
            <a:r>
              <a:rPr lang="ru-RU" dirty="0"/>
              <a:t>информационными</a:t>
            </a:r>
          </a:p>
          <a:p>
            <a:r>
              <a:rPr lang="ru-RU" dirty="0"/>
              <a:t>системами и сервисами.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7637" y="3902093"/>
            <a:ext cx="67096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Системы управления </a:t>
            </a:r>
            <a:r>
              <a:rPr lang="ru-RU" b="1" dirty="0"/>
              <a:t>административно-хозяйственной</a:t>
            </a:r>
          </a:p>
          <a:p>
            <a:r>
              <a:rPr lang="ru-RU" b="1" dirty="0"/>
              <a:t>деятельностью</a:t>
            </a:r>
            <a:r>
              <a:rPr lang="ru-RU" dirty="0"/>
              <a:t>, системы управления </a:t>
            </a:r>
            <a:r>
              <a:rPr lang="ru-RU" b="1" dirty="0"/>
              <a:t>кампусом</a:t>
            </a:r>
            <a:r>
              <a:rPr lang="ru-RU" dirty="0"/>
              <a:t>, системы управления</a:t>
            </a:r>
          </a:p>
          <a:p>
            <a:r>
              <a:rPr lang="ru-RU" b="1" dirty="0"/>
              <a:t>ИТ-инфраструктурой</a:t>
            </a:r>
            <a:r>
              <a:rPr lang="ru-RU" dirty="0"/>
              <a:t>, системы управления </a:t>
            </a:r>
            <a:r>
              <a:rPr lang="ru-RU" b="1" dirty="0"/>
              <a:t>безопасностью.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0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755648" y="-2431"/>
            <a:ext cx="728472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Лаборатория «Цифровая трансформация университетов»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Беленко В.А., Назаренко М.Л., Тетерин К.К. 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536" y="9208"/>
            <a:ext cx="1307211" cy="1371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287" y="1460737"/>
            <a:ext cx="4863423" cy="24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4809" y="632678"/>
            <a:ext cx="47468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Проект «Университетский  виртуальный  МФЦ»</a:t>
            </a:r>
            <a:endParaRPr lang="ru-RU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9675" y="2732013"/>
            <a:ext cx="2345682" cy="168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57;p13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29" y="4656817"/>
            <a:ext cx="1217854" cy="42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1024" y="4617709"/>
            <a:ext cx="624202" cy="42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s://profcom.pro/_nw/1/9069601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434" y="4547224"/>
            <a:ext cx="512961" cy="50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rcro.tomsk.ru/wp-content/uploads/2019/04/3-200x200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615" y="4524946"/>
            <a:ext cx="570807" cy="5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0594" y="4589072"/>
            <a:ext cx="737831" cy="55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http://kods.cerkov.ru/files/2016/03/logo_ksu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899" y="4415873"/>
            <a:ext cx="758702" cy="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www.cherkray.ru/content/images/upload/20160610131753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008" y="4574997"/>
            <a:ext cx="888073" cy="5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4041" y="1065614"/>
            <a:ext cx="2621185" cy="161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962912" y="155875"/>
            <a:ext cx="7181088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800" dirty="0" smtClean="0"/>
              <a:t>Цифровые образовательные технологии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125"/>
            <a:ext cx="1996966" cy="19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96966" y="816501"/>
            <a:ext cx="64103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    </a:t>
            </a:r>
            <a:r>
              <a:rPr lang="ru-RU" sz="1600" dirty="0" smtClean="0"/>
              <a:t>Онлайн-курсы.</a:t>
            </a:r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en-US" sz="1600" dirty="0" smtClean="0"/>
              <a:t>	</a:t>
            </a:r>
            <a:r>
              <a:rPr lang="ru-RU" sz="1600" dirty="0" smtClean="0"/>
              <a:t>Смешанное обучение.</a:t>
            </a:r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en-US" sz="1600" dirty="0" smtClean="0"/>
              <a:t>		</a:t>
            </a:r>
            <a:r>
              <a:rPr lang="ru-RU" sz="1600" dirty="0" smtClean="0">
                <a:solidFill>
                  <a:schemeClr val="tx1"/>
                </a:solidFill>
              </a:rPr>
              <a:t>Адаптивные курсы. </a:t>
            </a:r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en-US" sz="1600" dirty="0" smtClean="0"/>
              <a:t>		</a:t>
            </a:r>
            <a:r>
              <a:rPr lang="ru-RU" sz="1600" dirty="0" smtClean="0"/>
              <a:t>Синхронное онлайн-обучение</a:t>
            </a:r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en-US" sz="1600" dirty="0" smtClean="0"/>
              <a:t>	</a:t>
            </a:r>
            <a:r>
              <a:rPr lang="ru-RU" sz="1600" dirty="0" smtClean="0"/>
              <a:t>Виртуальные лаборатории, симуляторы </a:t>
            </a:r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Виртуальная  и дополненная реальность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s://static.thenounproject.com/png/27475-20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431" y="494725"/>
            <a:ext cx="857251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atic.thenounproject.com/png/89854-200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378" y="908613"/>
            <a:ext cx="857822" cy="85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tatic.thenounproject.com/png/589976-200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5682" y="1177819"/>
            <a:ext cx="769247" cy="76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tatic.thenounproject.com/png/2359252-200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406" y="2448651"/>
            <a:ext cx="1010376" cy="10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tatic.thenounproject.com/png/1497700-200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240" y="1716291"/>
            <a:ext cx="792576" cy="79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tatic.thenounproject.com/png/1036985-200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9029" y="3492726"/>
            <a:ext cx="846997" cy="84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tatic.thenounproject.com/png/2426806-200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378" y="4109676"/>
            <a:ext cx="1033824" cy="10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705737" y="121250"/>
            <a:ext cx="7181088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800" dirty="0" smtClean="0"/>
              <a:t>Индивидуализация обучения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125"/>
            <a:ext cx="1996966" cy="19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7650" y="683151"/>
            <a:ext cx="822007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                             Цифровое образовательное пространство</a:t>
            </a:r>
          </a:p>
          <a:p>
            <a:r>
              <a:rPr lang="ru-RU" sz="1600" dirty="0" smtClean="0"/>
              <a:t>                                      вуза. Цифровая модель образовательной программы</a:t>
            </a:r>
          </a:p>
          <a:p>
            <a:endParaRPr lang="ru-RU" sz="1600" dirty="0"/>
          </a:p>
          <a:p>
            <a:r>
              <a:rPr lang="en-US" sz="1600" dirty="0" smtClean="0"/>
              <a:t>	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Сбор и анализ цифрового следа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                             Построение индивидуальных образовательных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траектория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                       Цифровой профиль студента</a:t>
            </a:r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             Непрерывное обучение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146" name="Picture 2" descr="https://static.thenounproject.com/png/2575666-20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9550" y="33655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age.flaticon.com/icons/png/512/43/43418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9708" y="1263650"/>
            <a:ext cx="934983" cy="93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3239" y="2159767"/>
            <a:ext cx="973960" cy="9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8426" y="3133727"/>
            <a:ext cx="1064482" cy="94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https://www.samuelknorton.com/wp-content/uploads/2018/04/issue12-cover2x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335" y="3896847"/>
            <a:ext cx="2143892" cy="8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755648" y="16619"/>
            <a:ext cx="728472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Лаборатория «Модель цифрового университета»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Беленко В.А., Немцев С.Н 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536" y="71261"/>
            <a:ext cx="1853184" cy="17999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1951821" y="671397"/>
            <a:ext cx="5734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Проект «Модель конструктора индивидуальной траектории студента в образовательном пространстве университета»</a:t>
            </a:r>
          </a:p>
        </p:txBody>
      </p:sp>
      <p:pic>
        <p:nvPicPr>
          <p:cNvPr id="10" name="Google Shape;57;p1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97" y="4638675"/>
            <a:ext cx="1217853" cy="4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8;p1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925" y="4323612"/>
            <a:ext cx="1373699" cy="103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9;p13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325" y="4505325"/>
            <a:ext cx="1546664" cy="63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0;p13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501" y="4505325"/>
            <a:ext cx="505399" cy="63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12013" y="4638675"/>
            <a:ext cx="1593662" cy="51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64088" y="4572000"/>
            <a:ext cx="570312" cy="5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92;p17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17" y="1246376"/>
            <a:ext cx="6287345" cy="3258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5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341</Words>
  <Application>Microsoft Office PowerPoint</Application>
  <PresentationFormat>Экран (16:9)</PresentationFormat>
  <Paragraphs>87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Simple Light</vt:lpstr>
      <vt:lpstr>Направления цифровой трансформации университета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 Белгородского государсвенного национального исследовательского университета</dc:title>
  <dc:creator>Belenko</dc:creator>
  <cp:lastModifiedBy>Пользователь Windows</cp:lastModifiedBy>
  <cp:revision>76</cp:revision>
  <dcterms:modified xsi:type="dcterms:W3CDTF">2019-07-26T17:40:03Z</dcterms:modified>
</cp:coreProperties>
</file>