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24384000" cy="13716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>
</p:presentationPr>
</file>

<file path=ppt/tableStyles.xml><?xml version="1.0" encoding="utf-8"?>
<a:tblStyleLst xmlns:a="http://schemas.openxmlformats.org/drawingml/2006/main" def="{5C22544A-7EE6-4342-B048-85BDC9FD1C3A}">
</a:tblStyleLst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jpeg"/><Relationship Id="rPictId1" Type="http://schemas.openxmlformats.org/officeDocument/2006/relationships/image" Target="../media/image2.jpeg"/><Relationship Id="rId1" Type="http://schemas.openxmlformats.org/officeDocument/2006/relationships/slideLayout" Target="../slideLayouts/slideLayout.xml"/></Relationships>
</file>

<file path=ppt/slides/_rels/slide1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44.jpeg"/><Relationship Id="rPictId1" Type="http://schemas.openxmlformats.org/officeDocument/2006/relationships/image" Target="../media/image45.jpeg"/><Relationship Id="rId1" Type="http://schemas.openxmlformats.org/officeDocument/2006/relationships/slideLayout" Target="../slideLayouts/slideLayout.xml"/></Relationships>
</file>

<file path=ppt/slides/_rels/slide1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46.jpeg"/><Relationship Id="rPictId1" Type="http://schemas.openxmlformats.org/officeDocument/2006/relationships/image" Target="../media/image47.jpeg"/><Relationship Id="rPictId2" Type="http://schemas.openxmlformats.org/officeDocument/2006/relationships/image" Target="../media/image48.jpeg"/><Relationship Id="rPictId3" Type="http://schemas.openxmlformats.org/officeDocument/2006/relationships/image" Target="../media/image49.jpeg"/><Relationship Id="rPictId4" Type="http://schemas.openxmlformats.org/officeDocument/2006/relationships/image" Target="../media/image50.jpeg"/><Relationship Id="rId1" Type="http://schemas.openxmlformats.org/officeDocument/2006/relationships/slideLayout" Target="../slideLayouts/slideLayout.xml"/></Relationships>
</file>

<file path=ppt/slides/_rels/slide1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51.jpeg"/><Relationship Id="rPictId1" Type="http://schemas.openxmlformats.org/officeDocument/2006/relationships/image" Target="../media/image52.jpeg"/><Relationship Id="rId1" Type="http://schemas.openxmlformats.org/officeDocument/2006/relationships/slideLayout" Target="../slideLayouts/slideLayout.xml"/></Relationships>
</file>

<file path=ppt/slides/_rels/slide1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53.jpeg"/><Relationship Id="rPictId1" Type="http://schemas.openxmlformats.org/officeDocument/2006/relationships/image" Target="../media/image54.jpeg"/><Relationship Id="rPictId2" Type="http://schemas.openxmlformats.org/officeDocument/2006/relationships/image" Target="../media/image55.jpeg"/><Relationship Id="rPictId3" Type="http://schemas.openxmlformats.org/officeDocument/2006/relationships/image" Target="../media/image56.jpeg"/><Relationship Id="rPictId4" Type="http://schemas.openxmlformats.org/officeDocument/2006/relationships/image" Target="../media/image57.jpeg"/><Relationship Id="rId1" Type="http://schemas.openxmlformats.org/officeDocument/2006/relationships/slideLayout" Target="../slideLayouts/slideLayout.xml"/></Relationships>
</file>

<file path=ppt/slides/_rels/slide1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58.jpeg"/><Relationship Id="rPictId1" Type="http://schemas.openxmlformats.org/officeDocument/2006/relationships/image" Target="../media/image59.jpeg"/><Relationship Id="rId1" Type="http://schemas.openxmlformats.org/officeDocument/2006/relationships/slideLayout" Target="../slideLayouts/slideLayout.xml"/></Relationships>
</file>

<file path=ppt/slides/_rels/slide15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60.jpeg"/><Relationship Id="rPictId1" Type="http://schemas.openxmlformats.org/officeDocument/2006/relationships/image" Target="../media/image61.jpeg"/><Relationship Id="rPictId2" Type="http://schemas.openxmlformats.org/officeDocument/2006/relationships/image" Target="../media/image62.jpeg"/><Relationship Id="rPictId3" Type="http://schemas.openxmlformats.org/officeDocument/2006/relationships/image" Target="../media/image63.jpeg"/><Relationship Id="rId1" Type="http://schemas.openxmlformats.org/officeDocument/2006/relationships/slideLayout" Target="../slideLayouts/slideLayout.xml"/></Relationships>
</file>

<file path=ppt/slides/_rels/slide1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64.jpeg"/><Relationship Id="rPictId1" Type="http://schemas.openxmlformats.org/officeDocument/2006/relationships/image" Target="../media/image65.jpeg"/><Relationship Id="rPictId2" Type="http://schemas.openxmlformats.org/officeDocument/2006/relationships/image" Target="../media/image66.jpeg"/><Relationship Id="rPictId3" Type="http://schemas.openxmlformats.org/officeDocument/2006/relationships/image" Target="../media/image67.jpeg"/><Relationship Id="rPictId4" Type="http://schemas.openxmlformats.org/officeDocument/2006/relationships/image" Target="../media/image68.jpeg"/><Relationship Id="rPictId5" Type="http://schemas.openxmlformats.org/officeDocument/2006/relationships/image" Target="../media/image69.jpeg"/><Relationship Id="rPictId6" Type="http://schemas.openxmlformats.org/officeDocument/2006/relationships/image" Target="../media/image70.jpeg"/><Relationship Id="rPictId7" Type="http://schemas.openxmlformats.org/officeDocument/2006/relationships/image" Target="../media/image71.jpeg"/><Relationship Id="rId1" Type="http://schemas.openxmlformats.org/officeDocument/2006/relationships/slideLayout" Target="../slideLayouts/slideLayout.xml"/></Relationships>
</file>

<file path=ppt/slides/_rels/slide1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2.jpeg"/><Relationship Id="rPictId1" Type="http://schemas.openxmlformats.org/officeDocument/2006/relationships/image" Target="../media/image73.jpeg"/><Relationship Id="rPictId2" Type="http://schemas.openxmlformats.org/officeDocument/2006/relationships/image" Target="../media/image74.jpeg"/><Relationship Id="rPictId3" Type="http://schemas.openxmlformats.org/officeDocument/2006/relationships/image" Target="../media/image75.jpeg"/><Relationship Id="rPictId4" Type="http://schemas.openxmlformats.org/officeDocument/2006/relationships/image" Target="../media/image76.jpeg"/><Relationship Id="rPictId5" Type="http://schemas.openxmlformats.org/officeDocument/2006/relationships/image" Target="../media/image77.jpeg"/><Relationship Id="rPictId6" Type="http://schemas.openxmlformats.org/officeDocument/2006/relationships/image" Target="../media/image78.jpeg"/><Relationship Id="rPictId7" Type="http://schemas.openxmlformats.org/officeDocument/2006/relationships/image" Target="../media/image79.jpeg"/><Relationship Id="rId1" Type="http://schemas.openxmlformats.org/officeDocument/2006/relationships/slideLayout" Target="../slideLayouts/slideLayout.xml"/></Relationships>
</file>

<file path=ppt/slides/_rels/slide1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0.jpeg"/><Relationship Id="rPictId1" Type="http://schemas.openxmlformats.org/officeDocument/2006/relationships/image" Target="../media/image81.jpeg"/><Relationship Id="rPictId2" Type="http://schemas.openxmlformats.org/officeDocument/2006/relationships/image" Target="../media/image82.jpeg"/><Relationship Id="rPictId3" Type="http://schemas.openxmlformats.org/officeDocument/2006/relationships/image" Target="../media/image83.jpeg"/><Relationship Id="rPictId4" Type="http://schemas.openxmlformats.org/officeDocument/2006/relationships/image" Target="../media/image84.jpeg"/><Relationship Id="rId1" Type="http://schemas.openxmlformats.org/officeDocument/2006/relationships/slideLayout" Target="../slideLayouts/slideLayout.xml"/></Relationships>
</file>

<file path=ppt/slides/_rels/slide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.jpeg"/><Relationship Id="rPictId1" Type="http://schemas.openxmlformats.org/officeDocument/2006/relationships/image" Target="../media/image4.jpeg"/><Relationship Id="rPictId2" Type="http://schemas.openxmlformats.org/officeDocument/2006/relationships/image" Target="../media/image5.jpeg"/><Relationship Id="rPictId3" Type="http://schemas.openxmlformats.org/officeDocument/2006/relationships/image" Target="../media/image6.jpeg"/><Relationship Id="rPictId4" Type="http://schemas.openxmlformats.org/officeDocument/2006/relationships/image" Target="../media/image7.jpeg"/><Relationship Id="rPictId5" Type="http://schemas.openxmlformats.org/officeDocument/2006/relationships/image" Target="../media/image8.jpeg"/><Relationship Id="rId1" Type="http://schemas.openxmlformats.org/officeDocument/2006/relationships/slideLayout" Target="../slideLayouts/slideLayout.xml"/></Relationships>
</file>

<file path=ppt/slides/_rels/slide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9.jpeg"/><Relationship Id="rPictId1" Type="http://schemas.openxmlformats.org/officeDocument/2006/relationships/image" Target="../media/image10.jpeg"/><Relationship Id="rPictId2" Type="http://schemas.openxmlformats.org/officeDocument/2006/relationships/image" Target="../media/image11.jpeg"/><Relationship Id="rId1" Type="http://schemas.openxmlformats.org/officeDocument/2006/relationships/slideLayout" Target="../slideLayouts/slideLayout.xml"/></Relationships>
</file>

<file path=ppt/slides/_rels/slide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2.jpeg"/><Relationship Id="rPictId1" Type="http://schemas.openxmlformats.org/officeDocument/2006/relationships/image" Target="../media/image13.jpeg"/><Relationship Id="rPictId2" Type="http://schemas.openxmlformats.org/officeDocument/2006/relationships/image" Target="../media/image14.jpeg"/><Relationship Id="rPictId3" Type="http://schemas.openxmlformats.org/officeDocument/2006/relationships/image" Target="../media/image15.jpeg"/><Relationship Id="rPictId4" Type="http://schemas.openxmlformats.org/officeDocument/2006/relationships/image" Target="../media/image16.jpeg"/><Relationship Id="rId1" Type="http://schemas.openxmlformats.org/officeDocument/2006/relationships/slideLayout" Target="../slideLayouts/slideLayout.xml"/></Relationships>
</file>

<file path=ppt/slides/_rels/slide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7.jpeg"/><Relationship Id="rPictId1" Type="http://schemas.openxmlformats.org/officeDocument/2006/relationships/image" Target="../media/image18.jpeg"/><Relationship Id="rPictId2" Type="http://schemas.openxmlformats.org/officeDocument/2006/relationships/image" Target="../media/image19.jpeg"/><Relationship Id="rPictId3" Type="http://schemas.openxmlformats.org/officeDocument/2006/relationships/image" Target="../media/image20.jpeg"/><Relationship Id="rPictId4" Type="http://schemas.openxmlformats.org/officeDocument/2006/relationships/image" Target="../media/image21.jpeg"/><Relationship Id="rId1" Type="http://schemas.openxmlformats.org/officeDocument/2006/relationships/slideLayout" Target="../slideLayouts/slideLayout.xml"/></Relationships>
</file>

<file path=ppt/slides/_rels/slide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2.jpeg"/><Relationship Id="rPictId1" Type="http://schemas.openxmlformats.org/officeDocument/2006/relationships/image" Target="../media/image23.jpeg"/><Relationship Id="rPictId2" Type="http://schemas.openxmlformats.org/officeDocument/2006/relationships/image" Target="../media/image24.jpeg"/><Relationship Id="rPictId3" Type="http://schemas.openxmlformats.org/officeDocument/2006/relationships/image" Target="../media/image25.jpeg"/><Relationship Id="rPictId4" Type="http://schemas.openxmlformats.org/officeDocument/2006/relationships/image" Target="../media/image26.jpeg"/><Relationship Id="rPictId5" Type="http://schemas.openxmlformats.org/officeDocument/2006/relationships/image" Target="../media/image27.jpeg"/><Relationship Id="rPictId6" Type="http://schemas.openxmlformats.org/officeDocument/2006/relationships/image" Target="../media/image28.jpeg"/><Relationship Id="rId1" Type="http://schemas.openxmlformats.org/officeDocument/2006/relationships/slideLayout" Target="../slideLayouts/slideLayout.xml"/></Relationships>
</file>

<file path=ppt/slides/_rels/slide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9.jpeg"/><Relationship Id="rPictId1" Type="http://schemas.openxmlformats.org/officeDocument/2006/relationships/image" Target="../media/image30.jpeg"/><Relationship Id="rPictId2" Type="http://schemas.openxmlformats.org/officeDocument/2006/relationships/image" Target="../media/image31.jpeg"/><Relationship Id="rPictId3" Type="http://schemas.openxmlformats.org/officeDocument/2006/relationships/image" Target="../media/image32.jpeg"/><Relationship Id="rPictId4" Type="http://schemas.openxmlformats.org/officeDocument/2006/relationships/image" Target="../media/image33.jpeg"/><Relationship Id="rPictId5" Type="http://schemas.openxmlformats.org/officeDocument/2006/relationships/image" Target="../media/image34.jpeg"/><Relationship Id="rPictId6" Type="http://schemas.openxmlformats.org/officeDocument/2006/relationships/image" Target="../media/image35.jpeg"/><Relationship Id="rId1" Type="http://schemas.openxmlformats.org/officeDocument/2006/relationships/slideLayout" Target="../slideLayouts/slideLayout.xml"/></Relationships>
</file>

<file path=ppt/slides/_rels/slide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6.jpeg"/><Relationship Id="rPictId1" Type="http://schemas.openxmlformats.org/officeDocument/2006/relationships/image" Target="../media/image37.jpeg"/><Relationship Id="rPictId2" Type="http://schemas.openxmlformats.org/officeDocument/2006/relationships/image" Target="../media/image38.jpeg"/><Relationship Id="rPictId3" Type="http://schemas.openxmlformats.org/officeDocument/2006/relationships/image" Target="../media/image39.jpeg"/><Relationship Id="rPictId4" Type="http://schemas.openxmlformats.org/officeDocument/2006/relationships/image" Target="../media/image40.jpeg"/><Relationship Id="rPictId5" Type="http://schemas.openxmlformats.org/officeDocument/2006/relationships/image" Target="../media/image41.jpeg"/><Relationship Id="rId1" Type="http://schemas.openxmlformats.org/officeDocument/2006/relationships/slideLayout" Target="../slideLayouts/slideLayout.xml"/></Relationships>
</file>

<file path=ppt/slides/_rels/slide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42.jpeg"/><Relationship Id="rPictId1" Type="http://schemas.openxmlformats.org/officeDocument/2006/relationships/image" Target="../media/image43.jpe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353056" y="993648"/>
            <a:ext cx="621792" cy="53644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2929616" y="6096"/>
            <a:ext cx="11454384" cy="1370990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72768" y="1889760"/>
            <a:ext cx="121920" cy="11582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en-US" b="1" sz="1400">
                <a:solidFill>
                  <a:srgbClr val="DF423D"/>
                </a:solidFill>
                <a:latin typeface="Courier New"/>
              </a:rPr>
              <a:t>N</a:t>
            </a:r>
          </a:p>
        </p:txBody>
      </p:sp>
      <p:sp>
        <p:nvSpPr>
          <p:cNvPr id="5" name=""/>
          <p:cNvSpPr/>
          <p:nvPr/>
        </p:nvSpPr>
        <p:spPr>
          <a:xfrm>
            <a:off x="3017520" y="1408176"/>
            <a:ext cx="664464" cy="76809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r" indent="0"/>
            <a:r>
              <a:rPr lang="ru" i="1" sz="1000">
                <a:solidFill>
                  <a:srgbClr val="82A16B"/>
                </a:solidFill>
                <a:latin typeface="Tahoma"/>
              </a:rPr>
              <a:t>а</a:t>
            </a:r>
          </a:p>
        </p:txBody>
      </p:sp>
      <p:sp>
        <p:nvSpPr>
          <p:cNvPr id="6" name=""/>
          <p:cNvSpPr/>
          <p:nvPr/>
        </p:nvSpPr>
        <p:spPr>
          <a:xfrm>
            <a:off x="1383792" y="2029968"/>
            <a:ext cx="2255520" cy="47548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en-US" i="1" sz="7600" spc="-1500">
                <a:solidFill>
                  <a:srgbClr val="DF423D"/>
                </a:solidFill>
                <a:latin typeface="Courier New"/>
              </a:rPr>
              <a:t>t </a:t>
            </a:r>
            <a:r>
              <a:rPr lang="ru" i="1" sz="7600" spc="-1500">
                <a:solidFill>
                  <a:srgbClr val="EBA53C"/>
                </a:solidFill>
                <a:latin typeface="Courier New"/>
              </a:rPr>
              <a:t>г\ \ </a:t>
            </a:r>
            <a:r>
              <a:rPr lang="ru" i="1" sz="7600" spc="-1500">
                <a:solidFill>
                  <a:srgbClr val="BAC827"/>
                </a:solidFill>
                <a:latin typeface="Courier New"/>
              </a:rPr>
              <a:t>ш</a:t>
            </a:r>
          </a:p>
        </p:txBody>
      </p:sp>
      <p:sp>
        <p:nvSpPr>
          <p:cNvPr id="7" name=""/>
          <p:cNvSpPr/>
          <p:nvPr/>
        </p:nvSpPr>
        <p:spPr>
          <a:xfrm>
            <a:off x="883920" y="2456688"/>
            <a:ext cx="2798064" cy="87782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i="1" baseline="-25000" cap="small" sz="7300" spc="-550">
                <a:solidFill>
                  <a:srgbClr val="4C80B3"/>
                </a:solidFill>
                <a:latin typeface="Arial"/>
              </a:rPr>
              <a:t>ф</a:t>
            </a:r>
            <a:r>
              <a:rPr lang="ru" sz="8800">
                <a:solidFill>
                  <a:srgbClr val="4C80B3"/>
                </a:solidFill>
                <a:latin typeface="Courier New"/>
              </a:rPr>
              <a:t> </a:t>
            </a:r>
            <a:r>
              <a:rPr lang="ru" sz="8800">
                <a:solidFill>
                  <a:srgbClr val="EB753C"/>
                </a:solidFill>
                <a:latin typeface="Courier New"/>
              </a:rPr>
              <a:t>ч </a:t>
            </a:r>
            <a:r>
              <a:rPr lang="ru" b="1" i="1" cap="small" sz="7300" spc="-550">
                <a:solidFill>
                  <a:srgbClr val="EBA53C"/>
                </a:solidFill>
                <a:latin typeface="Arial"/>
              </a:rPr>
              <a:t>:уЖ</a:t>
            </a:r>
          </a:p>
        </p:txBody>
      </p:sp>
      <p:sp>
        <p:nvSpPr>
          <p:cNvPr id="8" name=""/>
          <p:cNvSpPr/>
          <p:nvPr/>
        </p:nvSpPr>
        <p:spPr>
          <a:xfrm>
            <a:off x="4315968" y="1420368"/>
            <a:ext cx="5187696" cy="1517904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890"/>
              </a:spcAft>
            </a:pPr>
            <a:r>
              <a:rPr lang="ru" cap="small" sz="2800">
                <a:latin typeface="Tahoma"/>
              </a:rPr>
              <a:t>образовательный интенсив</a:t>
            </a:r>
          </a:p>
          <a:p>
            <a:pPr indent="0"/>
            <a:r>
              <a:rPr lang="ru" sz="6500">
                <a:latin typeface="Franklin Gothic Medium"/>
              </a:rPr>
              <a:t>Остров 10-22</a:t>
            </a:r>
          </a:p>
        </p:txBody>
      </p:sp>
      <p:sp>
        <p:nvSpPr>
          <p:cNvPr id="9" name=""/>
          <p:cNvSpPr/>
          <p:nvPr/>
        </p:nvSpPr>
        <p:spPr>
          <a:xfrm>
            <a:off x="4364736" y="3340608"/>
            <a:ext cx="3773424" cy="41452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DE1E33"/>
                </a:solidFill>
                <a:latin typeface="Tahoma"/>
              </a:rPr>
              <a:t>10-22 </a:t>
            </a:r>
            <a:r>
              <a:rPr lang="ru" sz="3400" spc="-50">
                <a:latin typeface="Tahoma"/>
              </a:rPr>
              <a:t>ИЮЛЯ 2019</a:t>
            </a:r>
          </a:p>
        </p:txBody>
      </p:sp>
      <p:sp>
        <p:nvSpPr>
          <p:cNvPr id="10" name=""/>
          <p:cNvSpPr/>
          <p:nvPr/>
        </p:nvSpPr>
        <p:spPr>
          <a:xfrm>
            <a:off x="445008" y="9217152"/>
            <a:ext cx="5492496" cy="13716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8800" spc="-100">
                <a:latin typeface="Tahoma"/>
              </a:rPr>
              <a:t>МОДЕЛЬ</a:t>
            </a:r>
          </a:p>
        </p:txBody>
      </p:sp>
      <p:sp>
        <p:nvSpPr>
          <p:cNvPr id="11" name=""/>
          <p:cNvSpPr/>
          <p:nvPr/>
        </p:nvSpPr>
        <p:spPr>
          <a:xfrm>
            <a:off x="445008" y="10796016"/>
            <a:ext cx="1749552" cy="129235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8800" spc="-100">
                <a:latin typeface="Tahoma"/>
              </a:rPr>
              <a:t>ЦИ</a:t>
            </a:r>
          </a:p>
        </p:txBody>
      </p:sp>
      <p:sp>
        <p:nvSpPr>
          <p:cNvPr id="12" name=""/>
          <p:cNvSpPr/>
          <p:nvPr/>
        </p:nvSpPr>
        <p:spPr>
          <a:xfrm>
            <a:off x="2462784" y="11204448"/>
            <a:ext cx="682752" cy="463296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800">
                <a:solidFill>
                  <a:srgbClr val="FFFFFF"/>
                </a:solidFill>
                <a:latin typeface="Arial"/>
              </a:rPr>
              <a:t>О</a:t>
            </a:r>
          </a:p>
        </p:txBody>
      </p:sp>
      <p:sp>
        <p:nvSpPr>
          <p:cNvPr id="13" name=""/>
          <p:cNvSpPr/>
          <p:nvPr/>
        </p:nvSpPr>
        <p:spPr>
          <a:xfrm>
            <a:off x="3395472" y="10972800"/>
            <a:ext cx="13929360" cy="93268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8800" spc="-100">
                <a:latin typeface="Tahoma"/>
              </a:rPr>
              <a:t>РОВОИ УНИВЕРСИТЕТ</a:t>
            </a:r>
          </a:p>
        </p:txBody>
      </p:sp>
      <p:sp>
        <p:nvSpPr>
          <p:cNvPr id="14" name=""/>
          <p:cNvSpPr/>
          <p:nvPr/>
        </p:nvSpPr>
        <p:spPr>
          <a:xfrm>
            <a:off x="597408" y="12417552"/>
            <a:ext cx="17190720" cy="57302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latin typeface="Tahoma"/>
              </a:rPr>
              <a:t>Карлов Иван, к.т.н., ведущий эксперт института образования НИУ ВШЭ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0" y="3625978"/>
            <a:ext cx="7894934" cy="824804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48385" y="669330"/>
            <a:ext cx="21993032" cy="132284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897600" indent="0"/>
            <a:r>
              <a:rPr lang="ru" b="1" i="1" sz="950">
                <a:latin typeface="Bookman Old Style"/>
              </a:rPr>
              <a:t>Ж</a:t>
            </a:r>
            <a:r>
              <a:rPr lang="ru" sz="1050">
                <a:latin typeface="Tahoma"/>
              </a:rPr>
              <a:t> ОБРАЗОВАТЕЛЬНЫЙ ИНТЕНСИВ</a:t>
            </a:r>
          </a:p>
          <a:p>
            <a:pPr indent="0"/>
            <a:r>
              <a:rPr lang="ru" b="1" sz="6900" spc="-200">
                <a:solidFill>
                  <a:srgbClr val="0A8500"/>
                </a:solidFill>
                <a:latin typeface="Tahoma"/>
              </a:rPr>
              <a:t>УПРАВЛЕНИЕ НА ОСНОВЕ ДАННЫХ </a:t>
            </a:r>
            <a:r>
              <a:rPr lang="ru" sz="3200" spc="-50">
                <a:solidFill>
                  <a:srgbClr val="4C80B3"/>
                </a:solidFill>
                <a:latin typeface="Tahoma"/>
              </a:rPr>
              <a:t>#</a:t>
            </a:r>
            <a:r>
              <a:rPr lang="ru" i="1" sz="3200" spc="-300">
                <a:solidFill>
                  <a:srgbClr val="EB753C"/>
                </a:solidFill>
                <a:latin typeface="Tahoma"/>
              </a:rPr>
              <a:t>'**</a:t>
            </a:r>
            <a:r>
              <a:rPr lang="ru" strike="sngStrike" sz="3200" spc="-50">
                <a:latin typeface="Tahoma"/>
              </a:rPr>
              <a:t>Остров 10 22</a:t>
            </a:r>
          </a:p>
        </p:txBody>
      </p:sp>
      <p:sp>
        <p:nvSpPr>
          <p:cNvPr id="5" name=""/>
          <p:cNvSpPr/>
          <p:nvPr/>
        </p:nvSpPr>
        <p:spPr>
          <a:xfrm>
            <a:off x="18849288" y="1562648"/>
            <a:ext cx="1048793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spcAft>
                <a:spcPts val="420"/>
              </a:spcAft>
            </a:pPr>
            <a:r>
              <a:rPr lang="ru" sz="3400" spc="-50">
                <a:solidFill>
                  <a:srgbClr val="E75F3A"/>
                </a:solidFill>
                <a:latin typeface="Tahoma"/>
              </a:rPr>
              <a:t>^ * »# </a:t>
            </a:r>
            <a:r>
              <a:rPr lang="en-US" sz="3400" spc="-50">
                <a:solidFill>
                  <a:srgbClr val="E75F3A"/>
                </a:solidFill>
                <a:latin typeface="Tahoma"/>
              </a:rPr>
              <a:t>AV</a:t>
            </a:r>
          </a:p>
        </p:txBody>
      </p:sp>
      <p:sp>
        <p:nvSpPr>
          <p:cNvPr id="6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7" name=""/>
          <p:cNvSpPr/>
          <p:nvPr/>
        </p:nvSpPr>
        <p:spPr>
          <a:xfrm>
            <a:off x="20238017" y="1986909"/>
            <a:ext cx="1870962" cy="17392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8" name=""/>
          <p:cNvSpPr/>
          <p:nvPr/>
        </p:nvSpPr>
        <p:spPr>
          <a:xfrm>
            <a:off x="6445597" y="4095036"/>
            <a:ext cx="10635500" cy="59027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>
              <a:lnSpc>
                <a:spcPts val="6017"/>
              </a:lnSpc>
            </a:pPr>
            <a:r>
              <a:rPr lang="en-US" b="1" sz="4600" spc="-50">
                <a:solidFill>
                  <a:srgbClr val="1B753F"/>
                </a:solidFill>
                <a:latin typeface="Tahoma"/>
              </a:rPr>
              <a:t>Passion profile </a:t>
            </a:r>
            <a:r>
              <a:rPr lang="ru" sz="4600" spc="-50">
                <a:solidFill>
                  <a:srgbClr val="1B753F"/>
                </a:solidFill>
                <a:latin typeface="Tahoma"/>
              </a:rPr>
              <a:t>университета штата </a:t>
            </a:r>
          </a:p>
        </p:txBody>
      </p:sp>
      <p:sp>
        <p:nvSpPr>
          <p:cNvPr id="9" name=""/>
          <p:cNvSpPr/>
          <p:nvPr/>
        </p:nvSpPr>
        <p:spPr>
          <a:xfrm>
            <a:off x="6424516" y="4853961"/>
            <a:ext cx="9760627" cy="600817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>
              <a:lnSpc>
                <a:spcPts val="6017"/>
              </a:lnSpc>
            </a:pPr>
            <a:r>
              <a:rPr lang="ru" sz="4600" spc="-50">
                <a:solidFill>
                  <a:srgbClr val="1B753F"/>
                </a:solidFill>
                <a:latin typeface="Tahoma"/>
              </a:rPr>
              <a:t>Флорида </a:t>
            </a:r>
            <a:r>
              <a:rPr lang="en-US" sz="4600" spc="-50">
                <a:solidFill>
                  <a:srgbClr val="1B753F"/>
                </a:solidFill>
                <a:latin typeface="Tahoma"/>
              </a:rPr>
              <a:t>(Florida State University)</a:t>
            </a:r>
          </a:p>
        </p:txBody>
      </p:sp>
      <p:sp>
        <p:nvSpPr>
          <p:cNvPr id="10" name=""/>
          <p:cNvSpPr/>
          <p:nvPr/>
        </p:nvSpPr>
        <p:spPr>
          <a:xfrm>
            <a:off x="7887029" y="6416610"/>
            <a:ext cx="11499832" cy="91176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67"/>
              </a:lnSpc>
              <a:spcAft>
                <a:spcPts val="1260"/>
              </a:spcAft>
            </a:pPr>
            <a:r>
              <a:rPr lang="ru" b="1" sz="3400" spc="-50">
                <a:solidFill>
                  <a:srgbClr val="1B753F"/>
                </a:solidFill>
                <a:latin typeface="Tahoma"/>
              </a:rPr>
              <a:t>Алгоритм ИИ 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сопоставляет профиль студента с базами данных университета, помогая учащимся </a:t>
            </a:r>
          </a:p>
        </p:txBody>
      </p:sp>
      <p:sp>
        <p:nvSpPr>
          <p:cNvPr id="11" name=""/>
          <p:cNvSpPr/>
          <p:nvPr/>
        </p:nvSpPr>
        <p:spPr>
          <a:xfrm>
            <a:off x="7902840" y="7528647"/>
            <a:ext cx="9781708" cy="84325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67"/>
              </a:lnSpc>
              <a:spcAft>
                <a:spcPts val="1260"/>
              </a:spcAft>
            </a:pPr>
            <a:r>
              <a:rPr lang="ru" b="1" sz="3400" spc="-50">
                <a:solidFill>
                  <a:srgbClr val="1B753F"/>
                </a:solidFill>
                <a:latin typeface="Tahoma"/>
              </a:rPr>
              <a:t>ориентироваться 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в занятиях, мероприятиях и программах обучения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исходя из их интересов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.</a:t>
            </a:r>
          </a:p>
        </p:txBody>
      </p:sp>
      <p:sp>
        <p:nvSpPr>
          <p:cNvPr id="12" name=""/>
          <p:cNvSpPr/>
          <p:nvPr/>
        </p:nvSpPr>
        <p:spPr>
          <a:xfrm>
            <a:off x="7894934" y="8738185"/>
            <a:ext cx="11889836" cy="198163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088"/>
              </a:lnSpc>
              <a:spcBef>
                <a:spcPts val="1260"/>
              </a:spcBef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Кроме того, используя технологии, отслеживающие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местоположение студентов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, система предупреждает их, когда они находятся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рядом с активностями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, которые соответствуют их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интересам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43658" y="5143829"/>
            <a:ext cx="932846" cy="1617987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959197" y="11004421"/>
            <a:ext cx="1127848" cy="219245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1794969" y="2967188"/>
            <a:ext cx="4669501" cy="339935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4345802" y="12137540"/>
            <a:ext cx="816900" cy="743114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832710" y="790547"/>
            <a:ext cx="15136350" cy="174974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8424"/>
              </a:lnSpc>
            </a:pPr>
            <a:r>
              <a:rPr lang="ru" b="1" sz="6400" spc="-50">
                <a:solidFill>
                  <a:srgbClr val="C03A09"/>
                </a:solidFill>
                <a:latin typeface="Tahoma"/>
              </a:rPr>
              <a:t>ЦИФРОВЫЕ ОБРАЗОВАТЕЛЬНЫЕ ТЕХНОЛОГИИ</a:t>
            </a:r>
          </a:p>
        </p:txBody>
      </p:sp>
      <p:sp>
        <p:nvSpPr>
          <p:cNvPr id="8" name=""/>
          <p:cNvSpPr/>
          <p:nvPr/>
        </p:nvSpPr>
        <p:spPr>
          <a:xfrm>
            <a:off x="946021" y="3059419"/>
            <a:ext cx="10719825" cy="151785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274"/>
              </a:lnSpc>
            </a:pPr>
            <a:r>
              <a:rPr lang="ru" sz="3400" spc="-50">
                <a:solidFill>
                  <a:srgbClr val="C03A09"/>
                </a:solidFill>
                <a:latin typeface="Tahoma"/>
              </a:rPr>
              <a:t>Использование современных технологий, поддерживающих и трансформирующих процесс взаимодействия студента и преподавателя.</a:t>
            </a:r>
          </a:p>
        </p:txBody>
      </p:sp>
      <p:sp>
        <p:nvSpPr>
          <p:cNvPr id="9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100">
                <a:solidFill>
                  <a:srgbClr val="BA266F"/>
                </a:solidFill>
                <a:latin typeface="Arial"/>
              </a:rPr>
              <a:t>^ </a:t>
            </a:r>
            <a:r>
              <a:rPr lang="ru" sz="2100">
                <a:solidFill>
                  <a:srgbClr val="DF423D"/>
                </a:solidFill>
                <a:latin typeface="Arial"/>
              </a:rPr>
              <a:t>I</a:t>
            </a:r>
          </a:p>
        </p:txBody>
      </p:sp>
      <p:sp>
        <p:nvSpPr>
          <p:cNvPr id="10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4500">
                <a:solidFill>
                  <a:srgbClr val="BB9F4F"/>
                </a:solidFill>
                <a:latin typeface="Tahoma"/>
              </a:rPr>
              <a:t>•(</a:t>
            </a:r>
            <a:r>
              <a:rPr lang="ru" b="1" sz="4400" spc="-100">
                <a:solidFill>
                  <a:srgbClr val="BB9F4F"/>
                </a:solidFill>
                <a:latin typeface="Arial"/>
              </a:rPr>
              <a:t>0)1</a:t>
            </a:r>
            <a:r>
              <a:rPr lang="ru" b="1" sz="4500">
                <a:solidFill>
                  <a:srgbClr val="BB9F4F"/>
                </a:solidFill>
                <a:latin typeface="Tahoma"/>
              </a:rPr>
              <a:t> </a:t>
            </a:r>
            <a:r>
              <a:rPr lang="ru" sz="3200" spc="-50">
                <a:latin typeface="Tahoma"/>
              </a:rPr>
              <a:t>Остров 10-22</a:t>
            </a:r>
          </a:p>
        </p:txBody>
      </p:sp>
      <p:sp>
        <p:nvSpPr>
          <p:cNvPr id="11" name=""/>
          <p:cNvSpPr/>
          <p:nvPr/>
        </p:nvSpPr>
        <p:spPr>
          <a:xfrm>
            <a:off x="18849288" y="1562648"/>
            <a:ext cx="516491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spcAft>
                <a:spcPts val="420"/>
              </a:spcAft>
            </a:pPr>
            <a:r>
              <a:rPr lang="ru" sz="1050">
                <a:solidFill>
                  <a:srgbClr val="E75F3A"/>
                </a:solidFill>
                <a:latin typeface="Tahoma"/>
              </a:rPr>
              <a:t>^ * </a:t>
            </a:r>
            <a:r>
              <a:rPr lang="en-US" sz="1050">
                <a:solidFill>
                  <a:srgbClr val="E75F3A"/>
                </a:solidFill>
                <a:latin typeface="Tahoma"/>
              </a:rPr>
              <a:t>in#</a:t>
            </a:r>
          </a:p>
        </p:txBody>
      </p:sp>
      <p:sp>
        <p:nvSpPr>
          <p:cNvPr id="12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3" name=""/>
          <p:cNvSpPr/>
          <p:nvPr/>
        </p:nvSpPr>
        <p:spPr>
          <a:xfrm>
            <a:off x="1615352" y="6811884"/>
            <a:ext cx="798453" cy="400544"/>
          </a:xfrm>
          <a:prstGeom prst="rect">
            <a:avLst/>
          </a:prstGeom>
          <a:solidFill>
            <a:srgbClr val="D4B8B7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ru" i="1" sz="3400" spc="-450">
                <a:solidFill>
                  <a:srgbClr val="E6D3D5"/>
                </a:solidFill>
                <a:latin typeface="Tahoma"/>
              </a:rPr>
              <a:t>(9Ш</a:t>
            </a:r>
          </a:p>
        </p:txBody>
      </p:sp>
      <p:sp>
        <p:nvSpPr>
          <p:cNvPr id="14" name=""/>
          <p:cNvSpPr/>
          <p:nvPr/>
        </p:nvSpPr>
        <p:spPr>
          <a:xfrm>
            <a:off x="2587725" y="7251956"/>
            <a:ext cx="384733" cy="121217"/>
          </a:xfrm>
          <a:prstGeom prst="rect">
            <a:avLst/>
          </a:prstGeom>
          <a:solidFill>
            <a:srgbClr val="D4B8B7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ru" sz="1050">
                <a:solidFill>
                  <a:srgbClr val="E6D3D5"/>
                </a:solidFill>
                <a:latin typeface="Tahoma"/>
              </a:rPr>
              <a:t>ч</a:t>
            </a:r>
          </a:p>
        </p:txBody>
      </p:sp>
      <p:sp>
        <p:nvSpPr>
          <p:cNvPr id="15" name=""/>
          <p:cNvSpPr/>
          <p:nvPr/>
        </p:nvSpPr>
        <p:spPr>
          <a:xfrm>
            <a:off x="1486229" y="7979259"/>
            <a:ext cx="1491500" cy="901225"/>
          </a:xfrm>
          <a:prstGeom prst="rect">
            <a:avLst/>
          </a:prstGeom>
          <a:solidFill>
            <a:srgbClr val="D4B8B7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i="1" sz="3600" spc="-100">
                <a:solidFill>
                  <a:srgbClr val="E6D3D5"/>
                </a:solidFill>
                <a:latin typeface="Courier New"/>
              </a:rPr>
              <a:t>mpWsW</a:t>
            </a:r>
          </a:p>
        </p:txBody>
      </p:sp>
      <p:sp>
        <p:nvSpPr>
          <p:cNvPr id="16" name=""/>
          <p:cNvSpPr/>
          <p:nvPr/>
        </p:nvSpPr>
        <p:spPr>
          <a:xfrm>
            <a:off x="2260965" y="10719824"/>
            <a:ext cx="2029073" cy="996090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marL="558800" indent="0">
              <a:spcAft>
                <a:spcPts val="1470"/>
              </a:spcAft>
            </a:pPr>
            <a:r>
              <a:rPr lang="en-US" b="1" sz="3400" spc="-50">
                <a:solidFill>
                  <a:srgbClr val="FFFFFF"/>
                </a:solidFill>
                <a:latin typeface="Tahoma"/>
              </a:rPr>
              <a:t>LMS</a:t>
            </a:r>
          </a:p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системы</a:t>
            </a:r>
          </a:p>
        </p:txBody>
      </p:sp>
      <p:sp>
        <p:nvSpPr>
          <p:cNvPr id="17" name=""/>
          <p:cNvSpPr/>
          <p:nvPr/>
        </p:nvSpPr>
        <p:spPr>
          <a:xfrm>
            <a:off x="5222884" y="8627508"/>
            <a:ext cx="3336110" cy="1096226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algn="just" marL="114300" indent="0">
              <a:lnSpc>
                <a:spcPts val="433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Онлайн-курсы (в т.ч. </a:t>
            </a:r>
            <a:r>
              <a:rPr lang="en-US" b="1" sz="3400" spc="-50">
                <a:solidFill>
                  <a:srgbClr val="FFFFFF"/>
                </a:solidFill>
                <a:latin typeface="Tahoma"/>
              </a:rPr>
              <a:t>MOOC)</a:t>
            </a:r>
          </a:p>
        </p:txBody>
      </p:sp>
      <p:sp>
        <p:nvSpPr>
          <p:cNvPr id="18" name=""/>
          <p:cNvSpPr/>
          <p:nvPr/>
        </p:nvSpPr>
        <p:spPr>
          <a:xfrm>
            <a:off x="9159810" y="6572085"/>
            <a:ext cx="2714214" cy="1080415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indent="0">
              <a:spcAft>
                <a:spcPts val="1050"/>
              </a:spcAft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Смешанное</a:t>
            </a:r>
          </a:p>
          <a:p>
            <a:pPr marL="304800"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обучение</a:t>
            </a:r>
          </a:p>
        </p:txBody>
      </p:sp>
      <p:sp>
        <p:nvSpPr>
          <p:cNvPr id="19" name=""/>
          <p:cNvSpPr/>
          <p:nvPr/>
        </p:nvSpPr>
        <p:spPr>
          <a:xfrm>
            <a:off x="9086026" y="10719824"/>
            <a:ext cx="2861782" cy="1075145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Адаптивные</a:t>
            </a:r>
          </a:p>
          <a:p>
            <a:pPr algn="ctr"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курсы</a:t>
            </a:r>
          </a:p>
        </p:txBody>
      </p:sp>
      <p:sp>
        <p:nvSpPr>
          <p:cNvPr id="20" name=""/>
          <p:cNvSpPr/>
          <p:nvPr/>
        </p:nvSpPr>
        <p:spPr>
          <a:xfrm>
            <a:off x="15995412" y="5117477"/>
            <a:ext cx="590275" cy="1011901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i="1" sz="6400">
                <a:solidFill>
                  <a:srgbClr val="FFFFFF"/>
                </a:solidFill>
                <a:latin typeface="Tahoma"/>
              </a:rPr>
              <a:t>V</a:t>
            </a:r>
          </a:p>
        </p:txBody>
      </p:sp>
      <p:sp>
        <p:nvSpPr>
          <p:cNvPr id="21" name=""/>
          <p:cNvSpPr/>
          <p:nvPr/>
        </p:nvSpPr>
        <p:spPr>
          <a:xfrm>
            <a:off x="13586877" y="6419246"/>
            <a:ext cx="390003" cy="569194"/>
          </a:xfrm>
          <a:prstGeom prst="rect">
            <a:avLst/>
          </a:prstGeom>
          <a:solidFill>
            <a:srgbClr val="D4B8B7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i="1" sz="3400">
                <a:solidFill>
                  <a:srgbClr val="E6D3D5"/>
                </a:solidFill>
                <a:latin typeface="Tahoma"/>
              </a:rPr>
              <a:t>L</a:t>
            </a:r>
          </a:p>
        </p:txBody>
      </p:sp>
      <p:sp>
        <p:nvSpPr>
          <p:cNvPr id="22" name=""/>
          <p:cNvSpPr/>
          <p:nvPr/>
        </p:nvSpPr>
        <p:spPr>
          <a:xfrm>
            <a:off x="16277374" y="6110932"/>
            <a:ext cx="2977729" cy="416355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 wrap="none">
            <a:noAutofit/>
          </a:bodyPr>
          <a:p>
            <a:pPr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Виртуальные</a:t>
            </a:r>
          </a:p>
        </p:txBody>
      </p:sp>
      <p:sp>
        <p:nvSpPr>
          <p:cNvPr id="23" name=""/>
          <p:cNvSpPr/>
          <p:nvPr/>
        </p:nvSpPr>
        <p:spPr>
          <a:xfrm>
            <a:off x="16214130" y="6664315"/>
            <a:ext cx="3067324" cy="421626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 wrap="none">
            <a:noAutofit/>
          </a:bodyPr>
          <a:p>
            <a:pPr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лаборатории,</a:t>
            </a:r>
          </a:p>
        </p:txBody>
      </p:sp>
      <p:sp>
        <p:nvSpPr>
          <p:cNvPr id="24" name=""/>
          <p:cNvSpPr/>
          <p:nvPr/>
        </p:nvSpPr>
        <p:spPr>
          <a:xfrm>
            <a:off x="16308995" y="7312564"/>
            <a:ext cx="2882864" cy="890684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симуляторы,</a:t>
            </a:r>
          </a:p>
          <a:p>
            <a:pPr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тренажеры</a:t>
            </a:r>
          </a:p>
        </p:txBody>
      </p:sp>
      <p:sp>
        <p:nvSpPr>
          <p:cNvPr id="25" name=""/>
          <p:cNvSpPr/>
          <p:nvPr/>
        </p:nvSpPr>
        <p:spPr>
          <a:xfrm>
            <a:off x="12337812" y="8385074"/>
            <a:ext cx="3589085" cy="1623257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Онлайн-</a:t>
            </a:r>
          </a:p>
          <a:p>
            <a:pPr marL="88900"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коммуникации</a:t>
            </a:r>
          </a:p>
          <a:p>
            <a:pPr marL="88900" indent="0">
              <a:lnSpc>
                <a:spcPts val="4357"/>
              </a:lnSpc>
            </a:pPr>
            <a:r>
              <a:rPr lang="ru" sz="3400" spc="-50">
                <a:solidFill>
                  <a:srgbClr val="FFFFFF"/>
                </a:solidFill>
                <a:latin typeface="Tahoma"/>
              </a:rPr>
              <a:t>(ВКС, вебинары)</a:t>
            </a:r>
          </a:p>
        </p:txBody>
      </p:sp>
      <p:sp>
        <p:nvSpPr>
          <p:cNvPr id="26" name=""/>
          <p:cNvSpPr/>
          <p:nvPr/>
        </p:nvSpPr>
        <p:spPr>
          <a:xfrm>
            <a:off x="16746432" y="10527458"/>
            <a:ext cx="2018531" cy="34257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Системы </a:t>
            </a:r>
          </a:p>
        </p:txBody>
      </p:sp>
      <p:sp>
        <p:nvSpPr>
          <p:cNvPr id="27" name=""/>
          <p:cNvSpPr/>
          <p:nvPr/>
        </p:nvSpPr>
        <p:spPr>
          <a:xfrm>
            <a:off x="16424942" y="11175707"/>
            <a:ext cx="2635159" cy="33203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управления</a:t>
            </a:r>
          </a:p>
        </p:txBody>
      </p:sp>
      <p:sp>
        <p:nvSpPr>
          <p:cNvPr id="28" name=""/>
          <p:cNvSpPr/>
          <p:nvPr/>
        </p:nvSpPr>
        <p:spPr>
          <a:xfrm>
            <a:off x="16572511" y="11734360"/>
            <a:ext cx="2376913" cy="252976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контентом</a:t>
            </a:r>
          </a:p>
        </p:txBody>
      </p:sp>
      <p:sp>
        <p:nvSpPr>
          <p:cNvPr id="29" name=""/>
          <p:cNvSpPr/>
          <p:nvPr/>
        </p:nvSpPr>
        <p:spPr>
          <a:xfrm>
            <a:off x="12943898" y="12875384"/>
            <a:ext cx="421625" cy="363652"/>
          </a:xfrm>
          <a:prstGeom prst="rect">
            <a:avLst/>
          </a:prstGeom>
          <a:solidFill>
            <a:srgbClr val="868998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i="1" sz="3400" spc="-450">
                <a:solidFill>
                  <a:srgbClr val="D3C4C2"/>
                </a:solidFill>
                <a:latin typeface="Tahoma"/>
              </a:rPr>
              <a:t>ш</a:t>
            </a:r>
          </a:p>
        </p:txBody>
      </p:sp>
      <p:sp>
        <p:nvSpPr>
          <p:cNvPr id="30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00816" y="4827610"/>
            <a:ext cx="7204523" cy="7204523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93542" y="2545563"/>
            <a:ext cx="5886944" cy="11167801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95817" y="590275"/>
            <a:ext cx="15215406" cy="196055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8424"/>
              </a:lnSpc>
            </a:pPr>
            <a:r>
              <a:rPr lang="ru" b="1" sz="6400" spc="-50">
                <a:solidFill>
                  <a:srgbClr val="C03A09"/>
                </a:solidFill>
                <a:latin typeface="Tahoma"/>
              </a:rPr>
              <a:t>ЦИФРОВЫЕ ОБРАЗОВАТЕЛЬНЫЕ ТЕХНОЛОГИИ</a:t>
            </a:r>
          </a:p>
        </p:txBody>
      </p:sp>
      <p:sp>
        <p:nvSpPr>
          <p:cNvPr id="5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100">
                <a:solidFill>
                  <a:srgbClr val="BA266F"/>
                </a:solidFill>
                <a:latin typeface="Arial"/>
              </a:rPr>
              <a:t>^ </a:t>
            </a:r>
            <a:r>
              <a:rPr lang="ru" sz="2100">
                <a:solidFill>
                  <a:srgbClr val="DF423D"/>
                </a:solidFill>
                <a:latin typeface="Arial"/>
              </a:rPr>
              <a:t>I</a:t>
            </a:r>
          </a:p>
        </p:txBody>
      </p:sp>
      <p:sp>
        <p:nvSpPr>
          <p:cNvPr id="6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4500">
                <a:solidFill>
                  <a:srgbClr val="BB9F4F"/>
                </a:solidFill>
                <a:latin typeface="Tahoma"/>
              </a:rPr>
              <a:t>•(</a:t>
            </a:r>
            <a:r>
              <a:rPr lang="ru" b="1" sz="4400" spc="-100">
                <a:solidFill>
                  <a:srgbClr val="BB9F4F"/>
                </a:solidFill>
                <a:latin typeface="Arial"/>
              </a:rPr>
              <a:t>0)1</a:t>
            </a:r>
            <a:r>
              <a:rPr lang="ru" b="1" sz="4500">
                <a:solidFill>
                  <a:srgbClr val="BB9F4F"/>
                </a:solidFill>
                <a:latin typeface="Tahoma"/>
              </a:rPr>
              <a:t> </a:t>
            </a:r>
            <a:r>
              <a:rPr lang="ru" sz="3200" spc="-50">
                <a:latin typeface="Tahoma"/>
              </a:rPr>
              <a:t>Остров 10-22</a:t>
            </a:r>
          </a:p>
        </p:txBody>
      </p:sp>
      <p:sp>
        <p:nvSpPr>
          <p:cNvPr id="7" name=""/>
          <p:cNvSpPr/>
          <p:nvPr/>
        </p:nvSpPr>
        <p:spPr>
          <a:xfrm>
            <a:off x="18849288" y="1562648"/>
            <a:ext cx="516491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spcAft>
                <a:spcPts val="420"/>
              </a:spcAft>
            </a:pPr>
            <a:r>
              <a:rPr lang="ru" sz="1050">
                <a:solidFill>
                  <a:srgbClr val="E75F3A"/>
                </a:solidFill>
                <a:latin typeface="Tahoma"/>
              </a:rPr>
              <a:t>^ * »#</a:t>
            </a:r>
          </a:p>
        </p:txBody>
      </p:sp>
      <p:sp>
        <p:nvSpPr>
          <p:cNvPr id="8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9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0" name=""/>
          <p:cNvSpPr/>
          <p:nvPr/>
        </p:nvSpPr>
        <p:spPr>
          <a:xfrm>
            <a:off x="5133288" y="4358552"/>
            <a:ext cx="11062396" cy="722033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4600" spc="-50">
                <a:solidFill>
                  <a:srgbClr val="C03A09"/>
                </a:solidFill>
                <a:latin typeface="Tahoma"/>
              </a:rPr>
              <a:t>Адаптивные курсы в университете</a:t>
            </a:r>
          </a:p>
        </p:txBody>
      </p:sp>
      <p:sp>
        <p:nvSpPr>
          <p:cNvPr id="11" name=""/>
          <p:cNvSpPr/>
          <p:nvPr/>
        </p:nvSpPr>
        <p:spPr>
          <a:xfrm>
            <a:off x="8216424" y="5865862"/>
            <a:ext cx="11410236" cy="2060694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46"/>
              </a:lnSpc>
              <a:spcAft>
                <a:spcPts val="2730"/>
              </a:spcAft>
            </a:pPr>
            <a:r>
              <a:rPr lang="ru" sz="3400" spc="-50">
                <a:solidFill>
                  <a:srgbClr val="C03A09"/>
                </a:solidFill>
                <a:latin typeface="Tahoma"/>
              </a:rPr>
              <a:t>По результатам исследований,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доля успешно освоивших курс и сдавших экзамен с первого раза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среди использовавших в обучении адаптивную онлайн-платформу была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выше в среднем на 20-25%.</a:t>
            </a:r>
          </a:p>
        </p:txBody>
      </p:sp>
      <p:sp>
        <p:nvSpPr>
          <p:cNvPr id="12" name=""/>
          <p:cNvSpPr/>
          <p:nvPr/>
        </p:nvSpPr>
        <p:spPr>
          <a:xfrm>
            <a:off x="8200613" y="8527372"/>
            <a:ext cx="11789699" cy="301989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088"/>
              </a:lnSpc>
              <a:spcBef>
                <a:spcPts val="2730"/>
              </a:spcBef>
            </a:pPr>
            <a:r>
              <a:rPr lang="ru" sz="3400" spc="-50">
                <a:solidFill>
                  <a:srgbClr val="C03A09"/>
                </a:solidFill>
                <a:latin typeface="Tahoma"/>
              </a:rPr>
              <a:t>Около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98% педагогов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в коммьюнити-колледжах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США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отмечают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высокий потенциал технологии адаптивного обучения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для улучшения образовательных результатов, а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60%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коммьюнити-колледжей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уже внедрили </a:t>
            </a:r>
            <a:r>
              <a:rPr lang="ru" sz="3400" spc="-50">
                <a:solidFill>
                  <a:srgbClr val="C03A09"/>
                </a:solidFill>
                <a:latin typeface="Tahoma"/>
              </a:rPr>
              <a:t>или внедряют </a:t>
            </a:r>
            <a:r>
              <a:rPr lang="ru" b="1" sz="3400" spc="-50">
                <a:solidFill>
                  <a:srgbClr val="C03A09"/>
                </a:solidFill>
                <a:latin typeface="Tahoma"/>
              </a:rPr>
              <a:t>аналитические сервисы прогнозирования успешности.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503571" y="3641789"/>
            <a:ext cx="1686501" cy="1660149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8827780" y="3641789"/>
            <a:ext cx="1338661" cy="83271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6477219" y="7241415"/>
            <a:ext cx="4058144" cy="550221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0314010" y="4495580"/>
            <a:ext cx="5106937" cy="694627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8493542" y="2545563"/>
            <a:ext cx="5889579" cy="11167801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816899" y="611356"/>
            <a:ext cx="15816221" cy="193947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466"/>
              </a:lnSpc>
            </a:pPr>
            <a:r>
              <a:rPr lang="ru" b="1" sz="6400" spc="-50">
                <a:solidFill>
                  <a:srgbClr val="225C8A"/>
                </a:solidFill>
                <a:latin typeface="Tahoma"/>
              </a:rPr>
              <a:t>ИНДИВИДУАЛЬНЫЕ ОБРАЗОВАТЕЛЬНЫЕ </a:t>
            </a:r>
            <a:r>
              <a:rPr lang="ru" b="1" sz="6400" spc="-50">
                <a:solidFill>
                  <a:srgbClr val="4C80B3"/>
                </a:solidFill>
                <a:latin typeface="Tahoma"/>
              </a:rPr>
              <a:t>ТРАЕКТОРИИ</a:t>
            </a:r>
          </a:p>
        </p:txBody>
      </p:sp>
      <p:sp>
        <p:nvSpPr>
          <p:cNvPr id="8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100">
                <a:solidFill>
                  <a:srgbClr val="BA266F"/>
                </a:solidFill>
                <a:latin typeface="Arial"/>
              </a:rPr>
              <a:t>^ </a:t>
            </a:r>
            <a:r>
              <a:rPr lang="ru" sz="2100">
                <a:solidFill>
                  <a:srgbClr val="DF423D"/>
                </a:solidFill>
                <a:latin typeface="Arial"/>
              </a:rPr>
              <a:t>I</a:t>
            </a:r>
          </a:p>
        </p:txBody>
      </p:sp>
      <p:sp>
        <p:nvSpPr>
          <p:cNvPr id="9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4500">
                <a:solidFill>
                  <a:srgbClr val="BB9F4F"/>
                </a:solidFill>
                <a:latin typeface="Tahoma"/>
              </a:rPr>
              <a:t>•(</a:t>
            </a:r>
            <a:r>
              <a:rPr lang="ru" b="1" sz="4400" spc="-100">
                <a:solidFill>
                  <a:srgbClr val="BB9F4F"/>
                </a:solidFill>
                <a:latin typeface="Arial"/>
              </a:rPr>
              <a:t>0)1</a:t>
            </a:r>
            <a:r>
              <a:rPr lang="ru" b="1" sz="4500">
                <a:solidFill>
                  <a:srgbClr val="BB9F4F"/>
                </a:solidFill>
                <a:latin typeface="Tahoma"/>
              </a:rPr>
              <a:t> </a:t>
            </a:r>
            <a:r>
              <a:rPr lang="ru" sz="3200" spc="-50">
                <a:latin typeface="Tahoma"/>
              </a:rPr>
              <a:t>Остров 10-22</a:t>
            </a:r>
          </a:p>
        </p:txBody>
      </p:sp>
      <p:sp>
        <p:nvSpPr>
          <p:cNvPr id="10" name=""/>
          <p:cNvSpPr/>
          <p:nvPr/>
        </p:nvSpPr>
        <p:spPr>
          <a:xfrm>
            <a:off x="18849288" y="1562648"/>
            <a:ext cx="516491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spcAft>
                <a:spcPts val="420"/>
              </a:spcAft>
            </a:pPr>
            <a:r>
              <a:rPr lang="ru" sz="1050">
                <a:solidFill>
                  <a:srgbClr val="E75F3A"/>
                </a:solidFill>
                <a:latin typeface="Tahoma"/>
              </a:rPr>
              <a:t>^ * »#</a:t>
            </a:r>
          </a:p>
        </p:txBody>
      </p:sp>
      <p:sp>
        <p:nvSpPr>
          <p:cNvPr id="11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2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3" name=""/>
          <p:cNvSpPr/>
          <p:nvPr/>
        </p:nvSpPr>
        <p:spPr>
          <a:xfrm>
            <a:off x="429530" y="3712938"/>
            <a:ext cx="6092487" cy="92230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05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Цифровое образовательное пространство </a:t>
            </a:r>
            <a:r>
              <a:rPr lang="ru" sz="3400" spc="-50">
                <a:solidFill>
                  <a:srgbClr val="253957"/>
                </a:solidFill>
                <a:latin typeface="Tahoma"/>
              </a:rPr>
              <a:t>университета: </a:t>
            </a:r>
          </a:p>
        </p:txBody>
      </p:sp>
      <p:sp>
        <p:nvSpPr>
          <p:cNvPr id="14" name=""/>
          <p:cNvSpPr/>
          <p:nvPr/>
        </p:nvSpPr>
        <p:spPr>
          <a:xfrm>
            <a:off x="408449" y="4745920"/>
            <a:ext cx="5781538" cy="1396634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0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структуризация в цифровом виде основных и дополнительных </a:t>
            </a:r>
          </a:p>
        </p:txBody>
      </p:sp>
      <p:sp>
        <p:nvSpPr>
          <p:cNvPr id="15" name=""/>
          <p:cNvSpPr/>
          <p:nvPr/>
        </p:nvSpPr>
        <p:spPr>
          <a:xfrm>
            <a:off x="424260" y="6263771"/>
            <a:ext cx="6611613" cy="90649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00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образовательных программ, ш иных образовательных    ^</a:t>
            </a:r>
          </a:p>
        </p:txBody>
      </p:sp>
      <p:sp>
        <p:nvSpPr>
          <p:cNvPr id="16" name=""/>
          <p:cNvSpPr/>
          <p:nvPr/>
        </p:nvSpPr>
        <p:spPr>
          <a:xfrm>
            <a:off x="424260" y="7280942"/>
            <a:ext cx="2603537" cy="32149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lnSpc>
                <a:spcPts val="4005"/>
              </a:lnSpc>
              <a:spcAft>
                <a:spcPts val="8190"/>
              </a:spcAft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активностей.</a:t>
            </a:r>
          </a:p>
        </p:txBody>
      </p:sp>
      <p:sp>
        <p:nvSpPr>
          <p:cNvPr id="17" name="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174B7C"/>
          </a:solidFill>
        </p:spPr>
        <p:txBody>
          <a:bodyPr lIns="0" tIns="0" rIns="0" bIns="0" wrap="none">
            <a:noAutofit/>
          </a:bodyPr>
          <a:p/>
        </p:txBody>
      </p:sp>
      <p:sp>
        <p:nvSpPr>
          <p:cNvPr id="18" name=""/>
          <p:cNvSpPr/>
          <p:nvPr/>
        </p:nvSpPr>
        <p:spPr>
          <a:xfrm>
            <a:off x="7607702" y="5731469"/>
            <a:ext cx="1818259" cy="316219"/>
          </a:xfrm>
          <a:prstGeom prst="rect">
            <a:avLst/>
          </a:prstGeom>
          <a:solidFill>
            <a:srgbClr val="125694"/>
          </a:solidFill>
        </p:spPr>
        <p:txBody>
          <a:bodyPr lIns="0" tIns="0" rIns="0" bIns="0" wrap="none">
            <a:noAutofit/>
          </a:bodyPr>
          <a:p>
            <a:pPr algn="ctr" indent="0">
              <a:lnSpc>
                <a:spcPts val="3403"/>
              </a:lnSpc>
            </a:pPr>
            <a:r>
              <a:rPr lang="ru" b="1" sz="2700">
                <a:solidFill>
                  <a:srgbClr val="FFFFFF"/>
                </a:solidFill>
                <a:latin typeface="Tahoma"/>
              </a:rPr>
              <a:t>Цифровое</a:t>
            </a:r>
          </a:p>
        </p:txBody>
      </p:sp>
      <p:sp>
        <p:nvSpPr>
          <p:cNvPr id="19" name=""/>
          <p:cNvSpPr/>
          <p:nvPr/>
        </p:nvSpPr>
        <p:spPr>
          <a:xfrm>
            <a:off x="6975264" y="6153095"/>
            <a:ext cx="3072595" cy="326759"/>
          </a:xfrm>
          <a:prstGeom prst="rect">
            <a:avLst/>
          </a:prstGeom>
          <a:solidFill>
            <a:srgbClr val="125694"/>
          </a:solidFill>
        </p:spPr>
        <p:txBody>
          <a:bodyPr lIns="0" tIns="0" rIns="0" bIns="0" wrap="none">
            <a:noAutofit/>
          </a:bodyPr>
          <a:p>
            <a:pPr indent="0">
              <a:lnSpc>
                <a:spcPts val="3403"/>
              </a:lnSpc>
            </a:pPr>
            <a:r>
              <a:rPr lang="ru" b="1" sz="2700">
                <a:solidFill>
                  <a:srgbClr val="FFFFFF"/>
                </a:solidFill>
                <a:latin typeface="Tahoma"/>
              </a:rPr>
              <a:t>образовательное</a:t>
            </a:r>
          </a:p>
        </p:txBody>
      </p:sp>
      <p:sp>
        <p:nvSpPr>
          <p:cNvPr id="20" name=""/>
          <p:cNvSpPr/>
          <p:nvPr/>
        </p:nvSpPr>
        <p:spPr>
          <a:xfrm>
            <a:off x="7296753" y="6653775"/>
            <a:ext cx="2434887" cy="258245"/>
          </a:xfrm>
          <a:prstGeom prst="rect">
            <a:avLst/>
          </a:prstGeom>
          <a:solidFill>
            <a:srgbClr val="125694"/>
          </a:solidFill>
        </p:spPr>
        <p:txBody>
          <a:bodyPr lIns="0" tIns="0" rIns="0" bIns="0" wrap="none">
            <a:noAutofit/>
          </a:bodyPr>
          <a:p>
            <a:pPr indent="0">
              <a:lnSpc>
                <a:spcPts val="3403"/>
              </a:lnSpc>
            </a:pPr>
            <a:r>
              <a:rPr lang="ru" b="1" sz="2700">
                <a:solidFill>
                  <a:srgbClr val="FFFFFF"/>
                </a:solidFill>
                <a:latin typeface="Tahoma"/>
              </a:rPr>
              <a:t>пространство</a:t>
            </a:r>
          </a:p>
        </p:txBody>
      </p:sp>
      <p:sp>
        <p:nvSpPr>
          <p:cNvPr id="21" name=""/>
          <p:cNvSpPr/>
          <p:nvPr/>
        </p:nvSpPr>
        <p:spPr>
          <a:xfrm>
            <a:off x="408449" y="9299474"/>
            <a:ext cx="5676131" cy="245596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108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Инструменты сбора и анализа цифрового следа студентов</a:t>
            </a:r>
            <a:r>
              <a:rPr lang="ru" sz="3400" spc="-50">
                <a:solidFill>
                  <a:srgbClr val="253957"/>
                </a:solidFill>
                <a:latin typeface="Tahoma"/>
              </a:rPr>
              <a:t>, включая анализ</a:t>
            </a:r>
          </a:p>
          <a:p>
            <a:pPr indent="0">
              <a:lnSpc>
                <a:spcPts val="398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их образовательной траектории, скорости и </a:t>
            </a:r>
          </a:p>
        </p:txBody>
      </p:sp>
      <p:sp>
        <p:nvSpPr>
          <p:cNvPr id="22" name=""/>
          <p:cNvSpPr/>
          <p:nvPr/>
        </p:nvSpPr>
        <p:spPr>
          <a:xfrm>
            <a:off x="424260" y="11866118"/>
            <a:ext cx="6071405" cy="141244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398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глубины освоения материала, профессиональных и общественных интересов.</a:t>
            </a:r>
          </a:p>
        </p:txBody>
      </p:sp>
      <p:sp>
        <p:nvSpPr>
          <p:cNvPr id="23" name=""/>
          <p:cNvSpPr/>
          <p:nvPr/>
        </p:nvSpPr>
        <p:spPr>
          <a:xfrm>
            <a:off x="15650206" y="5383628"/>
            <a:ext cx="3805169" cy="142825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088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Инструменты конструирования образовательных </a:t>
            </a:r>
          </a:p>
        </p:txBody>
      </p:sp>
      <p:sp>
        <p:nvSpPr>
          <p:cNvPr id="24" name=""/>
          <p:cNvSpPr/>
          <p:nvPr/>
        </p:nvSpPr>
        <p:spPr>
          <a:xfrm>
            <a:off x="15639665" y="6938372"/>
            <a:ext cx="4632609" cy="142825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088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программ, профилей, траекторий.</a:t>
            </a:r>
          </a:p>
          <a:p>
            <a:pPr algn="just" indent="0">
              <a:lnSpc>
                <a:spcPts val="398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Формирование </a:t>
            </a:r>
          </a:p>
        </p:txBody>
      </p:sp>
      <p:sp>
        <p:nvSpPr>
          <p:cNvPr id="25" name=""/>
          <p:cNvSpPr/>
          <p:nvPr/>
        </p:nvSpPr>
        <p:spPr>
          <a:xfrm>
            <a:off x="15650206" y="8561629"/>
            <a:ext cx="5054234" cy="8274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398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расписания для каждого студента.</a:t>
            </a:r>
          </a:p>
        </p:txBody>
      </p:sp>
      <p:sp>
        <p:nvSpPr>
          <p:cNvPr id="26" name=""/>
          <p:cNvSpPr/>
          <p:nvPr/>
        </p:nvSpPr>
        <p:spPr>
          <a:xfrm>
            <a:off x="15650206" y="9494476"/>
            <a:ext cx="6150460" cy="242961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398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Рекомендательные системы на основе искусственного интеллекта, помогающие студенту осуществлять выбор образовательной траектории.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298028" y="3383543"/>
            <a:ext cx="8126829" cy="8126829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93542" y="2545563"/>
            <a:ext cx="5889579" cy="9367988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519126" y="608721"/>
            <a:ext cx="12743626" cy="196055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632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КОМПЕТЕНЦИИ </a:t>
            </a:r>
            <a:r>
              <a:rPr lang="ru" b="1" sz="6900" spc="-200">
                <a:solidFill>
                  <a:srgbClr val="BA266F"/>
                </a:solidFill>
                <a:latin typeface="Tahoma"/>
              </a:rPr>
              <a:t>ЦИФРОВОЙ</a:t>
            </a:r>
          </a:p>
          <a:p>
            <a:pPr indent="0">
              <a:lnSpc>
                <a:spcPts val="8632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ЭКОНОМИКИ</a:t>
            </a:r>
          </a:p>
        </p:txBody>
      </p:sp>
      <p:sp>
        <p:nvSpPr>
          <p:cNvPr id="5" name=""/>
          <p:cNvSpPr/>
          <p:nvPr/>
        </p:nvSpPr>
        <p:spPr>
          <a:xfrm>
            <a:off x="716763" y="5731469"/>
            <a:ext cx="5191262" cy="351530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2082800">
              <a:lnSpc>
                <a:spcPts val="4088"/>
              </a:lnSpc>
            </a:pPr>
            <a:r>
              <a:rPr lang="ru" sz="3400" spc="-50">
                <a:solidFill>
                  <a:srgbClr val="711464"/>
                </a:solidFill>
                <a:latin typeface="Tahoma"/>
              </a:rPr>
              <a:t>Формирование </a:t>
            </a:r>
            <a:r>
              <a:rPr lang="ru" b="1" sz="3400" spc="-50">
                <a:solidFill>
                  <a:srgbClr val="711464"/>
                </a:solidFill>
                <a:latin typeface="Tahoma"/>
              </a:rPr>
              <a:t>цифровой грамотности, навыков </a:t>
            </a:r>
            <a:r>
              <a:rPr lang="en-US" b="1" sz="3400" spc="-50">
                <a:solidFill>
                  <a:srgbClr val="711464"/>
                </a:solidFill>
                <a:latin typeface="Tahoma"/>
              </a:rPr>
              <a:t>«data culture» </a:t>
            </a:r>
            <a:r>
              <a:rPr lang="ru" sz="3400" spc="-50">
                <a:solidFill>
                  <a:srgbClr val="711464"/>
                </a:solidFill>
                <a:latin typeface="Tahoma"/>
              </a:rPr>
              <a:t>у</a:t>
            </a:r>
          </a:p>
          <a:p>
            <a:pPr algn="r" indent="0">
              <a:lnSpc>
                <a:spcPts val="4005"/>
              </a:lnSpc>
            </a:pPr>
            <a:r>
              <a:rPr lang="ru" sz="3400" spc="-50">
                <a:solidFill>
                  <a:srgbClr val="711464"/>
                </a:solidFill>
                <a:latin typeface="Tahoma"/>
              </a:rPr>
              <a:t>обучающихся по всем</a:t>
            </a:r>
          </a:p>
          <a:p>
            <a:pPr algn="r" indent="0">
              <a:lnSpc>
                <a:spcPts val="4005"/>
              </a:lnSpc>
              <a:spcAft>
                <a:spcPts val="9660"/>
              </a:spcAft>
            </a:pPr>
            <a:r>
              <a:rPr lang="ru" sz="3400" spc="-50">
                <a:solidFill>
                  <a:srgbClr val="711464"/>
                </a:solidFill>
                <a:latin typeface="Tahoma"/>
              </a:rPr>
              <a:t>направлениям подготовки университета, НПР, АУП</a:t>
            </a:r>
          </a:p>
        </p:txBody>
      </p:sp>
      <p:sp>
        <p:nvSpPr>
          <p:cNvPr id="6" name=""/>
          <p:cNvSpPr/>
          <p:nvPr/>
        </p:nvSpPr>
        <p:spPr>
          <a:xfrm>
            <a:off x="1417715" y="10606512"/>
            <a:ext cx="4131928" cy="872238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 wrap="none">
            <a:noAutofit/>
          </a:bodyPr>
          <a:p>
            <a:pPr indent="0">
              <a:spcBef>
                <a:spcPts val="9660"/>
              </a:spcBef>
              <a:spcAft>
                <a:spcPts val="2520"/>
              </a:spcAft>
            </a:pPr>
            <a:r>
              <a:rPr lang="ru" b="1" sz="8700" spc="-450">
                <a:solidFill>
                  <a:srgbClr val="711464"/>
                </a:solidFill>
                <a:latin typeface="Arial"/>
              </a:rPr>
              <a:t>800</a:t>
            </a:r>
            <a:r>
              <a:rPr lang="ru" sz="8600">
                <a:solidFill>
                  <a:srgbClr val="711464"/>
                </a:solidFill>
                <a:latin typeface="Tahoma"/>
              </a:rPr>
              <a:t> </a:t>
            </a:r>
            <a:r>
              <a:rPr lang="ru" b="1" sz="8700" spc="-450">
                <a:solidFill>
                  <a:srgbClr val="711464"/>
                </a:solidFill>
                <a:latin typeface="Arial"/>
              </a:rPr>
              <a:t>000</a:t>
            </a:r>
          </a:p>
        </p:txBody>
      </p:sp>
      <p:sp>
        <p:nvSpPr>
          <p:cNvPr id="7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2100">
                <a:solidFill>
                  <a:srgbClr val="BA266F"/>
                </a:solidFill>
                <a:latin typeface="Arial"/>
              </a:rPr>
              <a:t>^ </a:t>
            </a:r>
            <a:r>
              <a:rPr lang="ru" sz="2100">
                <a:solidFill>
                  <a:srgbClr val="DF423D"/>
                </a:solidFill>
                <a:latin typeface="Arial"/>
              </a:rPr>
              <a:t>I</a:t>
            </a:r>
          </a:p>
        </p:txBody>
      </p:sp>
      <p:sp>
        <p:nvSpPr>
          <p:cNvPr id="8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sz="3200" spc="-50">
                <a:solidFill>
                  <a:srgbClr val="BB9F4F"/>
                </a:solidFill>
                <a:latin typeface="Tahoma"/>
              </a:rPr>
              <a:t>•(0)1 </a:t>
            </a:r>
            <a:r>
              <a:rPr lang="ru" sz="3200" spc="-50">
                <a:latin typeface="Tahoma"/>
              </a:rPr>
              <a:t>Остров 10-22</a:t>
            </a:r>
          </a:p>
        </p:txBody>
      </p:sp>
      <p:sp>
        <p:nvSpPr>
          <p:cNvPr id="9" name=""/>
          <p:cNvSpPr/>
          <p:nvPr/>
        </p:nvSpPr>
        <p:spPr>
          <a:xfrm>
            <a:off x="18849288" y="1562648"/>
            <a:ext cx="516491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spcAft>
                <a:spcPts val="420"/>
              </a:spcAft>
            </a:pPr>
            <a:r>
              <a:rPr lang="ru" sz="1050">
                <a:solidFill>
                  <a:srgbClr val="E75F3A"/>
                </a:solidFill>
                <a:latin typeface="Tahoma"/>
              </a:rPr>
              <a:t>^ * </a:t>
            </a:r>
            <a:r>
              <a:rPr lang="en-US" sz="1050">
                <a:solidFill>
                  <a:srgbClr val="E75F3A"/>
                </a:solidFill>
                <a:latin typeface="Tahoma"/>
              </a:rPr>
              <a:t>in#</a:t>
            </a:r>
          </a:p>
        </p:txBody>
      </p:sp>
      <p:sp>
        <p:nvSpPr>
          <p:cNvPr id="10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1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2" name=""/>
          <p:cNvSpPr/>
          <p:nvPr/>
        </p:nvSpPr>
        <p:spPr>
          <a:xfrm>
            <a:off x="14820131" y="5417885"/>
            <a:ext cx="4332200" cy="407395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088"/>
              </a:lnSpc>
            </a:pPr>
            <a:r>
              <a:rPr lang="ru" b="1" sz="3400" spc="-50">
                <a:solidFill>
                  <a:srgbClr val="711464"/>
                </a:solidFill>
                <a:latin typeface="Tahoma"/>
              </a:rPr>
              <a:t>Новые подходы к подготовке ИТ-специалистов</a:t>
            </a:r>
          </a:p>
          <a:p>
            <a:pPr algn="just" indent="0">
              <a:lnSpc>
                <a:spcPts val="4005"/>
              </a:lnSpc>
              <a:spcAft>
                <a:spcPts val="6510"/>
              </a:spcAft>
            </a:pPr>
            <a:r>
              <a:rPr lang="ru" sz="3400" spc="-50">
                <a:solidFill>
                  <a:srgbClr val="711464"/>
                </a:solidFill>
                <a:latin typeface="Tahoma"/>
              </a:rPr>
              <a:t>Проектное обучение, междисциплинарные проекты,вовлечение работодателей и держателей практик</a:t>
            </a:r>
          </a:p>
        </p:txBody>
      </p:sp>
      <p:sp>
        <p:nvSpPr>
          <p:cNvPr id="13" name=""/>
          <p:cNvSpPr/>
          <p:nvPr/>
        </p:nvSpPr>
        <p:spPr>
          <a:xfrm>
            <a:off x="15115269" y="10614418"/>
            <a:ext cx="4079225" cy="853791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8700" spc="-450">
                <a:solidFill>
                  <a:srgbClr val="711464"/>
                </a:solidFill>
                <a:latin typeface="Arial"/>
              </a:rPr>
              <a:t>120</a:t>
            </a:r>
            <a:r>
              <a:rPr lang="ru" sz="8600">
                <a:solidFill>
                  <a:srgbClr val="711464"/>
                </a:solidFill>
                <a:latin typeface="Tahoma"/>
              </a:rPr>
              <a:t> </a:t>
            </a:r>
            <a:r>
              <a:rPr lang="ru" b="1" sz="8700" spc="-450">
                <a:solidFill>
                  <a:srgbClr val="711464"/>
                </a:solidFill>
                <a:latin typeface="Arial"/>
              </a:rPr>
              <a:t>000</a:t>
            </a:r>
          </a:p>
        </p:txBody>
      </p:sp>
      <p:sp>
        <p:nvSpPr>
          <p:cNvPr id="14" name=""/>
          <p:cNvSpPr/>
          <p:nvPr/>
        </p:nvSpPr>
        <p:spPr>
          <a:xfrm>
            <a:off x="1557378" y="11900375"/>
            <a:ext cx="6717019" cy="1151565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3195"/>
              </a:lnSpc>
              <a:spcBef>
                <a:spcPts val="2520"/>
              </a:spcBef>
            </a:pPr>
            <a:r>
              <a:rPr lang="ru" b="1" sz="2200">
                <a:solidFill>
                  <a:srgbClr val="711464"/>
                </a:solidFill>
                <a:latin typeface="Tahoma"/>
              </a:rPr>
              <a:t>выпускников системы профессионального образования с ключевыми компетенциями цифровой экономики</a:t>
            </a:r>
          </a:p>
        </p:txBody>
      </p:sp>
      <p:sp>
        <p:nvSpPr>
          <p:cNvPr id="15" name=""/>
          <p:cNvSpPr/>
          <p:nvPr/>
        </p:nvSpPr>
        <p:spPr>
          <a:xfrm>
            <a:off x="11455034" y="11937268"/>
            <a:ext cx="7873853" cy="1077779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3195"/>
              </a:lnSpc>
              <a:spcBef>
                <a:spcPts val="2520"/>
              </a:spcBef>
            </a:pPr>
            <a:r>
              <a:rPr lang="ru" b="1" sz="2200">
                <a:solidFill>
                  <a:srgbClr val="711464"/>
                </a:solidFill>
                <a:latin typeface="Tahoma"/>
              </a:rPr>
              <a:t>принятых на программы высшего образования в сфере информационных технологий и по математическим специальностям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19126" y="785277"/>
            <a:ext cx="12743626" cy="178400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КОМПЕТЕНЦИИ </a:t>
            </a:r>
            <a:r>
              <a:rPr lang="ru" b="1" sz="6900" spc="-200">
                <a:solidFill>
                  <a:srgbClr val="BA266F"/>
                </a:solidFill>
                <a:latin typeface="Tahoma"/>
              </a:rPr>
              <a:t>ЦИФРОВОЙ</a:t>
            </a:r>
          </a:p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ЭКОНОМИКИ</a:t>
            </a:r>
          </a:p>
        </p:txBody>
      </p:sp>
      <p:sp>
        <p:nvSpPr>
          <p:cNvPr id="3" name=""/>
          <p:cNvSpPr/>
          <p:nvPr/>
        </p:nvSpPr>
        <p:spPr>
          <a:xfrm>
            <a:off x="1035617" y="3296583"/>
            <a:ext cx="13405051" cy="94602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3984"/>
              </a:lnSpc>
            </a:pPr>
            <a:r>
              <a:rPr lang="ru" sz="3400" spc="-50">
                <a:solidFill>
                  <a:srgbClr val="711464"/>
                </a:solidFill>
                <a:latin typeface="Tahoma"/>
              </a:rPr>
              <a:t>Разработка команды Андрея Комиссарова (УНТИ 20.35) в рамках мероприятия ФП «Кадры для цифровой экономики»</a:t>
            </a:r>
          </a:p>
        </p:txBody>
      </p:sp>
      <p:sp>
        <p:nvSpPr>
          <p:cNvPr id="4" name=""/>
          <p:cNvSpPr/>
          <p:nvPr/>
        </p:nvSpPr>
        <p:spPr>
          <a:xfrm>
            <a:off x="2629888" y="5871133"/>
            <a:ext cx="1206902" cy="3359827"/>
          </a:xfrm>
          <a:prstGeom prst="rect">
            <a:avLst/>
          </a:prstGeom>
          <a:solidFill>
            <a:srgbClr val="CCA1C2"/>
          </a:solidFill>
        </p:spPr>
        <p:txBody>
          <a:bodyPr lIns="0" tIns="0" rIns="0" bIns="0">
            <a:noAutofit/>
          </a:bodyPr>
          <a:p>
            <a:pPr indent="0">
              <a:spcAft>
                <a:spcPts val="9030"/>
              </a:spcAft>
            </a:pPr>
            <a:r>
              <a:rPr lang="ru" b="1" sz="8700" spc="-450">
                <a:solidFill>
                  <a:srgbClr val="711464"/>
                </a:solidFill>
                <a:latin typeface="Arial"/>
              </a:rPr>
              <a:t>15</a:t>
            </a:r>
          </a:p>
          <a:p>
            <a:pPr marL="304800" indent="0"/>
            <a:r>
              <a:rPr lang="ru" b="1" sz="8700" spc="-450">
                <a:solidFill>
                  <a:srgbClr val="711464"/>
                </a:solidFill>
                <a:latin typeface="Arial"/>
              </a:rPr>
              <a:t>8</a:t>
            </a:r>
          </a:p>
        </p:txBody>
      </p:sp>
      <p:sp>
        <p:nvSpPr>
          <p:cNvPr id="5" name=""/>
          <p:cNvSpPr/>
          <p:nvPr/>
        </p:nvSpPr>
        <p:spPr>
          <a:xfrm>
            <a:off x="4875043" y="6118838"/>
            <a:ext cx="11750171" cy="59027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000" spc="-50">
                <a:solidFill>
                  <a:srgbClr val="711464"/>
                </a:solidFill>
                <a:latin typeface="Tahoma"/>
              </a:rPr>
              <a:t>универсальных компетенции</a:t>
            </a:r>
          </a:p>
        </p:txBody>
      </p:sp>
      <p:sp>
        <p:nvSpPr>
          <p:cNvPr id="6" name=""/>
          <p:cNvSpPr/>
          <p:nvPr/>
        </p:nvSpPr>
        <p:spPr>
          <a:xfrm>
            <a:off x="5001530" y="8627508"/>
            <a:ext cx="9765898" cy="57973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000" spc="-50">
                <a:solidFill>
                  <a:srgbClr val="711464"/>
                </a:solidFill>
                <a:latin typeface="Tahoma"/>
              </a:rPr>
              <a:t>основных грамотностей</a:t>
            </a:r>
          </a:p>
        </p:txBody>
      </p:sp>
      <p:sp>
        <p:nvSpPr>
          <p:cNvPr id="7" name=""/>
          <p:cNvSpPr/>
          <p:nvPr/>
        </p:nvSpPr>
        <p:spPr>
          <a:xfrm>
            <a:off x="2566644" y="10859488"/>
            <a:ext cx="1264876" cy="869602"/>
          </a:xfrm>
          <a:prstGeom prst="rect">
            <a:avLst/>
          </a:prstGeom>
          <a:solidFill>
            <a:srgbClr val="CCA1C2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8700" spc="-450">
                <a:solidFill>
                  <a:srgbClr val="711464"/>
                </a:solidFill>
                <a:latin typeface="Arial"/>
              </a:rPr>
              <a:t>20</a:t>
            </a:r>
          </a:p>
        </p:txBody>
      </p:sp>
      <p:sp>
        <p:nvSpPr>
          <p:cNvPr id="8" name=""/>
          <p:cNvSpPr/>
          <p:nvPr/>
        </p:nvSpPr>
        <p:spPr>
          <a:xfrm>
            <a:off x="5012071" y="11136179"/>
            <a:ext cx="10814690" cy="55865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000" spc="-50">
                <a:solidFill>
                  <a:srgbClr val="711464"/>
                </a:solidFill>
                <a:latin typeface="Tahoma"/>
              </a:rPr>
              <a:t>специальных компетенции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54881" y="0"/>
            <a:ext cx="5778903" cy="48223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608721" y="4669500"/>
            <a:ext cx="15178513" cy="475646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8493542" y="2545563"/>
            <a:ext cx="5889579" cy="479598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9305171" y="7367903"/>
            <a:ext cx="3902669" cy="6208433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519126" y="608721"/>
            <a:ext cx="12838492" cy="1952653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632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КОМПЕТЕНЦИИ </a:t>
            </a:r>
            <a:r>
              <a:rPr lang="ru" b="1" sz="6900" spc="-200">
                <a:solidFill>
                  <a:srgbClr val="BA266F"/>
                </a:solidFill>
                <a:latin typeface="Tahoma"/>
              </a:rPr>
              <a:t>ЦИФРОВОЙ</a:t>
            </a:r>
          </a:p>
          <a:p>
            <a:pPr indent="0">
              <a:lnSpc>
                <a:spcPts val="8632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ЭКОНОМИКИ</a:t>
            </a:r>
          </a:p>
        </p:txBody>
      </p:sp>
      <p:sp>
        <p:nvSpPr>
          <p:cNvPr id="7" name=""/>
          <p:cNvSpPr/>
          <p:nvPr/>
        </p:nvSpPr>
        <p:spPr>
          <a:xfrm>
            <a:off x="519126" y="3496855"/>
            <a:ext cx="12838492" cy="91176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marL="7632700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Самообучение</a:t>
            </a:r>
          </a:p>
          <a:p>
            <a:pPr algn="just" marL="7632700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Ответственный выбор</a:t>
            </a:r>
          </a:p>
          <a:p>
            <a:pPr algn="just" marL="7632700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Ценностно-нормативная ориентация</a:t>
            </a:r>
          </a:p>
        </p:txBody>
      </p:sp>
      <p:sp>
        <p:nvSpPr>
          <p:cNvPr id="8" name=""/>
          <p:cNvSpPr/>
          <p:nvPr/>
        </p:nvSpPr>
        <p:spPr>
          <a:xfrm>
            <a:off x="458517" y="11987336"/>
            <a:ext cx="15647571" cy="132284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6000" spc="-50">
                <a:solidFill>
                  <a:srgbClr val="711464"/>
                </a:solidFill>
                <a:latin typeface="Tahoma"/>
              </a:rPr>
              <a:t>Универсальные компетенции</a:t>
            </a:r>
          </a:p>
          <a:p>
            <a:pPr indent="0"/>
            <a:r>
              <a:rPr lang="ru" sz="3400" spc="-50">
                <a:solidFill>
                  <a:srgbClr val="711464"/>
                </a:solidFill>
                <a:latin typeface="Tahoma"/>
              </a:rPr>
              <a:t>Сквозные, метапредметные компетенции, необходимые для деятельности в</a:t>
            </a:r>
          </a:p>
        </p:txBody>
      </p:sp>
      <p:sp>
        <p:nvSpPr>
          <p:cNvPr id="9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BA266F"/>
                </a:solidFill>
                <a:latin typeface="Tahoma"/>
              </a:rPr>
              <a:t>^ </a:t>
            </a:r>
            <a:r>
              <a:rPr lang="ru" sz="3400" spc="-50">
                <a:solidFill>
                  <a:srgbClr val="DF423D"/>
                </a:solidFill>
                <a:latin typeface="Tahoma"/>
              </a:rPr>
              <a:t>I</a:t>
            </a:r>
          </a:p>
        </p:txBody>
      </p:sp>
      <p:sp>
        <p:nvSpPr>
          <p:cNvPr id="10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4500">
                <a:solidFill>
                  <a:srgbClr val="BB9F4F"/>
                </a:solidFill>
                <a:latin typeface="Tahoma"/>
              </a:rPr>
              <a:t>•(</a:t>
            </a:r>
            <a:r>
              <a:rPr lang="ru" sz="4200" spc="-200">
                <a:solidFill>
                  <a:srgbClr val="BB9F4F"/>
                </a:solidFill>
                <a:latin typeface="Tahoma"/>
              </a:rPr>
              <a:t>0)1</a:t>
            </a:r>
            <a:r>
              <a:rPr lang="ru" b="1" sz="4500">
                <a:solidFill>
                  <a:srgbClr val="BB9F4F"/>
                </a:solidFill>
                <a:latin typeface="Tahoma"/>
              </a:rPr>
              <a:t> </a:t>
            </a:r>
            <a:r>
              <a:rPr lang="ru" sz="3400" spc="-50">
                <a:latin typeface="Tahoma"/>
              </a:rPr>
              <a:t>Остров 10-22</a:t>
            </a:r>
          </a:p>
        </p:txBody>
      </p:sp>
      <p:sp>
        <p:nvSpPr>
          <p:cNvPr id="11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2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3" name=""/>
          <p:cNvSpPr/>
          <p:nvPr/>
        </p:nvSpPr>
        <p:spPr>
          <a:xfrm>
            <a:off x="16185143" y="6081945"/>
            <a:ext cx="3989630" cy="91176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Эмоциональный интеллект</a:t>
            </a:r>
          </a:p>
          <a:p>
            <a:pPr algn="just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Взаимодействие с другими</a:t>
            </a:r>
          </a:p>
          <a:p>
            <a:pPr algn="just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Ясная Коммуникация</a:t>
            </a:r>
          </a:p>
        </p:txBody>
      </p:sp>
      <p:sp>
        <p:nvSpPr>
          <p:cNvPr id="14" name=""/>
          <p:cNvSpPr/>
          <p:nvPr/>
        </p:nvSpPr>
        <p:spPr>
          <a:xfrm>
            <a:off x="16185143" y="7757906"/>
            <a:ext cx="4564095" cy="95919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Телесная саморегуляция</a:t>
            </a:r>
          </a:p>
          <a:p>
            <a:pPr algn="just" indent="0">
              <a:lnSpc>
                <a:spcPts val="2531"/>
              </a:lnSpc>
            </a:pPr>
            <a:r>
              <a:rPr lang="ru" b="1" i="1" sz="2300">
                <a:solidFill>
                  <a:srgbClr val="404040"/>
                </a:solidFill>
                <a:latin typeface="Georgia"/>
              </a:rPr>
              <a:t>&gt;</a:t>
            </a:r>
            <a:r>
              <a:rPr lang="ru" sz="2300">
                <a:solidFill>
                  <a:srgbClr val="404040"/>
                </a:solidFill>
                <a:latin typeface="Franklin Gothic Medium"/>
              </a:rPr>
              <a:t>    Управление волевой сферой</a:t>
            </a:r>
          </a:p>
          <a:p>
            <a:pPr algn="just" indent="0">
              <a:lnSpc>
                <a:spcPts val="2531"/>
              </a:lnSpc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&gt;    Эмоциональная саморегуляция</a:t>
            </a:r>
          </a:p>
        </p:txBody>
      </p:sp>
      <p:sp>
        <p:nvSpPr>
          <p:cNvPr id="15" name=""/>
          <p:cNvSpPr/>
          <p:nvPr/>
        </p:nvSpPr>
        <p:spPr>
          <a:xfrm>
            <a:off x="16216765" y="12791059"/>
            <a:ext cx="2245155" cy="51122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711464"/>
                </a:solidFill>
                <a:latin typeface="Tahoma"/>
              </a:rPr>
              <a:t>рамках ЦЭ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5402074" y="3799898"/>
            <a:ext cx="1011901" cy="1106767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6743370" y="4297943"/>
            <a:ext cx="1802449" cy="176292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402074" y="9555084"/>
            <a:ext cx="1011901" cy="1106767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0880569" y="4297943"/>
            <a:ext cx="1789273" cy="177609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9175621" y="6234785"/>
            <a:ext cx="1154200" cy="1154199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6769722" y="7515472"/>
            <a:ext cx="3747195" cy="257982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10880569" y="8348182"/>
            <a:ext cx="1789273" cy="174711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16564606" y="0"/>
            <a:ext cx="7815880" cy="13291739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495409" y="790547"/>
            <a:ext cx="12791060" cy="177082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КОМПЕТЕНЦИИ </a:t>
            </a:r>
            <a:r>
              <a:rPr lang="ru" b="1" sz="6900" spc="-200">
                <a:solidFill>
                  <a:srgbClr val="BA266F"/>
                </a:solidFill>
                <a:latin typeface="Tahoma"/>
              </a:rPr>
              <a:t>ЦИФРОВОЙ</a:t>
            </a:r>
          </a:p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8A196A"/>
                </a:solidFill>
                <a:latin typeface="Tahoma"/>
              </a:rPr>
              <a:t>ЭКОНОМИКИ</a:t>
            </a:r>
          </a:p>
        </p:txBody>
      </p:sp>
      <p:sp>
        <p:nvSpPr>
          <p:cNvPr id="11" name=""/>
          <p:cNvSpPr/>
          <p:nvPr/>
        </p:nvSpPr>
        <p:spPr>
          <a:xfrm>
            <a:off x="2803808" y="3926386"/>
            <a:ext cx="2498130" cy="700952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840"/>
              </a:spcAft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Математическая</a:t>
            </a:r>
          </a:p>
          <a:p>
            <a:pPr algn="r" indent="0"/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</a:t>
            </a:r>
          </a:p>
        </p:txBody>
      </p:sp>
      <p:sp>
        <p:nvSpPr>
          <p:cNvPr id="12" name=""/>
          <p:cNvSpPr/>
          <p:nvPr/>
        </p:nvSpPr>
        <p:spPr>
          <a:xfrm>
            <a:off x="1441431" y="5863227"/>
            <a:ext cx="4116118" cy="658790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2843"/>
              </a:lnSpc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работы с данными и информацией </a:t>
            </a:r>
            <a:r>
              <a:rPr lang="ru" b="1" i="1" sz="2300">
                <a:solidFill>
                  <a:srgbClr val="404040"/>
                </a:solidFill>
                <a:latin typeface="Arial"/>
              </a:rPr>
              <a:t>\</a:t>
            </a:r>
          </a:p>
        </p:txBody>
      </p:sp>
      <p:sp>
        <p:nvSpPr>
          <p:cNvPr id="13" name=""/>
          <p:cNvSpPr/>
          <p:nvPr/>
        </p:nvSpPr>
        <p:spPr>
          <a:xfrm>
            <a:off x="1683866" y="7813244"/>
            <a:ext cx="3894764" cy="653520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2822"/>
              </a:lnSpc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цифровых </a:t>
            </a:r>
            <a:r>
              <a:rPr lang="ru" b="1" i="1" sz="2300">
                <a:solidFill>
                  <a:srgbClr val="404040"/>
                </a:solidFill>
                <a:latin typeface="Arial"/>
              </a:rPr>
              <a:t>, </a:t>
            </a:r>
            <a:r>
              <a:rPr lang="ru" b="1" sz="2200">
                <a:solidFill>
                  <a:srgbClr val="404040"/>
                </a:solidFill>
                <a:latin typeface="Tahoma"/>
              </a:rPr>
              <a:t>сред и интерфейсов ^</a:t>
            </a:r>
          </a:p>
        </p:txBody>
      </p:sp>
      <p:sp>
        <p:nvSpPr>
          <p:cNvPr id="14" name=""/>
          <p:cNvSpPr/>
          <p:nvPr/>
        </p:nvSpPr>
        <p:spPr>
          <a:xfrm>
            <a:off x="1349201" y="9702653"/>
            <a:ext cx="3926386" cy="706223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2822"/>
              </a:lnSpc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синтаксисов программирования</a:t>
            </a:r>
          </a:p>
        </p:txBody>
      </p:sp>
      <p:sp>
        <p:nvSpPr>
          <p:cNvPr id="15" name=""/>
          <p:cNvSpPr/>
          <p:nvPr/>
        </p:nvSpPr>
        <p:spPr>
          <a:xfrm>
            <a:off x="14192963" y="3958008"/>
            <a:ext cx="3847332" cy="706222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2843"/>
              </a:lnSpc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письменной и устной коммуникации</a:t>
            </a:r>
          </a:p>
        </p:txBody>
      </p:sp>
      <p:sp>
        <p:nvSpPr>
          <p:cNvPr id="16" name=""/>
          <p:cNvSpPr/>
          <p:nvPr/>
        </p:nvSpPr>
        <p:spPr>
          <a:xfrm>
            <a:off x="14235126" y="5770997"/>
            <a:ext cx="3093676" cy="716763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2801"/>
              </a:lnSpc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онлайн коммуникации</a:t>
            </a:r>
          </a:p>
        </p:txBody>
      </p:sp>
      <p:sp>
        <p:nvSpPr>
          <p:cNvPr id="17" name=""/>
          <p:cNvSpPr/>
          <p:nvPr/>
        </p:nvSpPr>
        <p:spPr>
          <a:xfrm>
            <a:off x="13049304" y="7631419"/>
            <a:ext cx="811629" cy="917035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80B914"/>
                </a:solidFill>
                <a:latin typeface="Tahoma"/>
              </a:rPr>
              <a:t>'о</a:t>
            </a:r>
          </a:p>
        </p:txBody>
      </p:sp>
      <p:sp>
        <p:nvSpPr>
          <p:cNvPr id="18" name=""/>
          <p:cNvSpPr/>
          <p:nvPr/>
        </p:nvSpPr>
        <p:spPr>
          <a:xfrm>
            <a:off x="14229855" y="7836961"/>
            <a:ext cx="4226795" cy="658790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840"/>
              </a:spcAft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Финансово -экономическая</a:t>
            </a:r>
          </a:p>
          <a:p>
            <a:pPr algn="r" indent="0"/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</a:t>
            </a:r>
          </a:p>
        </p:txBody>
      </p:sp>
      <p:sp>
        <p:nvSpPr>
          <p:cNvPr id="19" name=""/>
          <p:cNvSpPr/>
          <p:nvPr/>
        </p:nvSpPr>
        <p:spPr>
          <a:xfrm>
            <a:off x="14219315" y="9639409"/>
            <a:ext cx="3673411" cy="706223"/>
          </a:xfrm>
          <a:prstGeom prst="rect">
            <a:avLst/>
          </a:prstGeom>
          <a:solidFill>
            <a:srgbClr val="E8E5E8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840"/>
              </a:spcAft>
            </a:pPr>
            <a:r>
              <a:rPr lang="ru" b="1" sz="2200">
                <a:solidFill>
                  <a:srgbClr val="404040"/>
                </a:solidFill>
                <a:latin typeface="Tahoma"/>
              </a:rPr>
              <a:t>Грамотность цифрового</a:t>
            </a:r>
          </a:p>
          <a:p>
            <a:pPr algn="r" indent="0"/>
            <a:r>
              <a:rPr lang="ru" b="1" sz="2200">
                <a:solidFill>
                  <a:srgbClr val="404040"/>
                </a:solidFill>
                <a:latin typeface="Tahoma"/>
              </a:rPr>
              <a:t>гражданства</a:t>
            </a:r>
          </a:p>
        </p:txBody>
      </p:sp>
      <p:sp>
        <p:nvSpPr>
          <p:cNvPr id="20" name=""/>
          <p:cNvSpPr/>
          <p:nvPr/>
        </p:nvSpPr>
        <p:spPr>
          <a:xfrm>
            <a:off x="484869" y="11826591"/>
            <a:ext cx="14825401" cy="146514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6000" spc="-50">
                <a:solidFill>
                  <a:srgbClr val="711464"/>
                </a:solidFill>
                <a:latin typeface="Tahoma"/>
              </a:rPr>
              <a:t>Ключевые грамотности</a:t>
            </a:r>
          </a:p>
          <a:p>
            <a:pPr indent="0"/>
            <a:r>
              <a:rPr lang="ru" sz="3400" spc="-50">
                <a:solidFill>
                  <a:srgbClr val="711464"/>
                </a:solidFill>
                <a:latin typeface="Tahoma"/>
              </a:rPr>
              <a:t>Сквозные, метапредметные компетенции, востребованные в рамках ЦЭ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465830" y="476963"/>
            <a:ext cx="5275587" cy="190522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93542" y="2545563"/>
            <a:ext cx="722033" cy="139663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9241927" y="2556103"/>
            <a:ext cx="5141194" cy="478544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9305171" y="7367903"/>
            <a:ext cx="4498215" cy="592910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9934547" y="5549643"/>
            <a:ext cx="911765" cy="911765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2392723" y="5591806"/>
            <a:ext cx="1038253" cy="1038252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6171541" y="8221694"/>
            <a:ext cx="953927" cy="959198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13776608" y="8221694"/>
            <a:ext cx="837981" cy="806359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495409" y="790547"/>
            <a:ext cx="12791060" cy="177082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A52071"/>
                </a:solidFill>
                <a:latin typeface="Tahoma"/>
              </a:rPr>
              <a:t>КОМПЕТЕНЦИИ ЦИФРОВОЙ</a:t>
            </a:r>
          </a:p>
          <a:p>
            <a:pPr indent="0">
              <a:lnSpc>
                <a:spcPts val="8590"/>
              </a:lnSpc>
            </a:pPr>
            <a:r>
              <a:rPr lang="ru" b="1" sz="6900" spc="-200">
                <a:solidFill>
                  <a:srgbClr val="A52071"/>
                </a:solidFill>
                <a:latin typeface="Tahoma"/>
              </a:rPr>
              <a:t>ЭКОНОМИКИ</a:t>
            </a:r>
          </a:p>
        </p:txBody>
      </p:sp>
      <p:sp>
        <p:nvSpPr>
          <p:cNvPr id="11" name=""/>
          <p:cNvSpPr/>
          <p:nvPr/>
        </p:nvSpPr>
        <p:spPr>
          <a:xfrm>
            <a:off x="1122577" y="8016152"/>
            <a:ext cx="3604897" cy="303570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890"/>
              </a:spcAft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«Цифровое» мышление</a:t>
            </a:r>
          </a:p>
          <a:p>
            <a:pPr marL="228600" indent="0">
              <a:lnSpc>
                <a:spcPts val="2469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расчеты в разных системах счисления измерения и оценка эффективности интеллектуальный поиск и постановка гипотез управление знаниями и обучение</a:t>
            </a:r>
          </a:p>
        </p:txBody>
      </p:sp>
      <p:sp>
        <p:nvSpPr>
          <p:cNvPr id="12" name=""/>
          <p:cNvSpPr/>
          <p:nvPr/>
        </p:nvSpPr>
        <p:spPr>
          <a:xfrm>
            <a:off x="5338831" y="3625978"/>
            <a:ext cx="3209623" cy="294083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680"/>
              </a:spcAft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Работа с Данными</a:t>
            </a:r>
          </a:p>
          <a:p>
            <a:pPr indent="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систематизация и классификация анализ и визуализация данных</a:t>
            </a:r>
          </a:p>
          <a:p>
            <a:pPr indent="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цифровая безопасность и защита данных работа с текстом и семантика</a:t>
            </a:r>
          </a:p>
        </p:txBody>
      </p:sp>
      <p:sp>
        <p:nvSpPr>
          <p:cNvPr id="13" name=""/>
          <p:cNvSpPr/>
          <p:nvPr/>
        </p:nvSpPr>
        <p:spPr>
          <a:xfrm>
            <a:off x="8400885" y="8068855"/>
            <a:ext cx="4084495" cy="300408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355600" indent="-355600">
              <a:spcAft>
                <a:spcPts val="1470"/>
              </a:spcAft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Создание цифрового продукта</a:t>
            </a:r>
          </a:p>
          <a:p>
            <a:pPr marL="355600" indent="-35560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•    основы разработки цифрового контента</a:t>
            </a:r>
          </a:p>
          <a:p>
            <a:pPr marL="355600" indent="-35560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•    построение алгоритмов и оптимизация процессов</a:t>
            </a:r>
          </a:p>
          <a:p>
            <a:pPr marL="355600" indent="-35560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•    инженерная логика архитектурных решений</a:t>
            </a:r>
          </a:p>
          <a:p>
            <a:pPr marL="355600" indent="-35560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•    ИИ и автоматизированные системы принятия решений</a:t>
            </a:r>
          </a:p>
        </p:txBody>
      </p:sp>
      <p:sp>
        <p:nvSpPr>
          <p:cNvPr id="14" name=""/>
          <p:cNvSpPr/>
          <p:nvPr/>
        </p:nvSpPr>
        <p:spPr>
          <a:xfrm>
            <a:off x="12685653" y="3647059"/>
            <a:ext cx="3525842" cy="3067324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890"/>
              </a:spcAft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Ведение </a:t>
            </a:r>
            <a:r>
              <a:rPr lang="en-US" sz="2300">
                <a:solidFill>
                  <a:srgbClr val="404040"/>
                </a:solidFill>
                <a:latin typeface="Franklin Gothic Medium"/>
              </a:rPr>
              <a:t>IT </a:t>
            </a:r>
            <a:r>
              <a:rPr lang="ru" sz="2300">
                <a:solidFill>
                  <a:srgbClr val="404040"/>
                </a:solidFill>
                <a:latin typeface="Franklin Gothic Medium"/>
              </a:rPr>
              <a:t>бизнеса</a:t>
            </a:r>
          </a:p>
          <a:p>
            <a:pPr indent="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социальный капитал и сетевой этикет удаленная работа и сетевое взаимодействие управление проектами и организация процессов предпринимательство и управление рисками</a:t>
            </a:r>
          </a:p>
        </p:txBody>
      </p:sp>
      <p:sp>
        <p:nvSpPr>
          <p:cNvPr id="15" name=""/>
          <p:cNvSpPr/>
          <p:nvPr/>
        </p:nvSpPr>
        <p:spPr>
          <a:xfrm>
            <a:off x="17724076" y="5918565"/>
            <a:ext cx="310948" cy="279327"/>
          </a:xfrm>
          <a:prstGeom prst="rect">
            <a:avLst/>
          </a:prstGeom>
          <a:solidFill>
            <a:srgbClr val="FBA200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FFFFFF"/>
                </a:solidFill>
                <a:latin typeface="Tahoma"/>
              </a:rPr>
              <a:t>Ж</a:t>
            </a:r>
          </a:p>
        </p:txBody>
      </p:sp>
      <p:sp>
        <p:nvSpPr>
          <p:cNvPr id="16" name=""/>
          <p:cNvSpPr/>
          <p:nvPr/>
        </p:nvSpPr>
        <p:spPr>
          <a:xfrm>
            <a:off x="16216765" y="8068855"/>
            <a:ext cx="3889494" cy="261934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sz="2300">
                <a:solidFill>
                  <a:srgbClr val="404040"/>
                </a:solidFill>
                <a:latin typeface="Franklin Gothic Medium"/>
              </a:rPr>
              <a:t>Работа с будущим</a:t>
            </a:r>
          </a:p>
          <a:p>
            <a:pPr indent="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самоорганизация и тайм-менеджмент</a:t>
            </a:r>
          </a:p>
          <a:p>
            <a:pPr indent="0">
              <a:lnSpc>
                <a:spcPts val="2448"/>
              </a:lnSpc>
            </a:pPr>
            <a:r>
              <a:rPr lang="ru" sz="2000">
                <a:solidFill>
                  <a:srgbClr val="404040"/>
                </a:solidFill>
                <a:latin typeface="Tahoma"/>
              </a:rPr>
              <a:t>приоритезация и планирование построение картины будущего и принятие решений мониторинг инновационных технологий</a:t>
            </a:r>
          </a:p>
        </p:txBody>
      </p:sp>
      <p:sp>
        <p:nvSpPr>
          <p:cNvPr id="17" name=""/>
          <p:cNvSpPr/>
          <p:nvPr/>
        </p:nvSpPr>
        <p:spPr>
          <a:xfrm>
            <a:off x="574464" y="11821321"/>
            <a:ext cx="18156242" cy="147568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6000" spc="-50">
                <a:solidFill>
                  <a:srgbClr val="711464"/>
                </a:solidFill>
                <a:latin typeface="Tahoma"/>
              </a:rPr>
              <a:t>Специальные компетенции</a:t>
            </a:r>
          </a:p>
          <a:p>
            <a:pPr indent="0"/>
            <a:r>
              <a:rPr lang="ru" sz="3400" spc="-50">
                <a:solidFill>
                  <a:srgbClr val="711464"/>
                </a:solidFill>
                <a:latin typeface="Tahoma"/>
              </a:rPr>
              <a:t>Предметные компетенции, развиваемые на основе знаний в соответствующих областях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631163" y="5583900"/>
            <a:ext cx="2616712" cy="251394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697042" y="9346907"/>
            <a:ext cx="2434886" cy="197109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8335432" y="0"/>
            <a:ext cx="4603622" cy="48223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8480366" y="637708"/>
            <a:ext cx="1586365" cy="174711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8488272" y="2540292"/>
            <a:ext cx="5894849" cy="11175708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722033" y="1249065"/>
            <a:ext cx="14496007" cy="76683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0E4577"/>
                </a:solidFill>
                <a:latin typeface="Tahoma"/>
              </a:rPr>
              <a:t>ТИРАЖИРУЕМЫЕ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ЭЛЕМЕНТЫ</a:t>
            </a:r>
          </a:p>
        </p:txBody>
      </p:sp>
      <p:sp>
        <p:nvSpPr>
          <p:cNvPr id="8" name=""/>
          <p:cNvSpPr/>
          <p:nvPr/>
        </p:nvSpPr>
        <p:spPr>
          <a:xfrm>
            <a:off x="1399269" y="3175365"/>
            <a:ext cx="13997962" cy="127805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5499"/>
              </a:lnSpc>
            </a:pPr>
            <a:r>
              <a:rPr lang="ru" sz="4600" spc="-50">
                <a:solidFill>
                  <a:srgbClr val="0E4577"/>
                </a:solidFill>
                <a:latin typeface="Tahoma"/>
              </a:rPr>
              <a:t>Элементы модели, разрабатываемые участниками мероприятия, включают в себя:</a:t>
            </a:r>
          </a:p>
        </p:txBody>
      </p:sp>
      <p:sp>
        <p:nvSpPr>
          <p:cNvPr id="9" name=""/>
          <p:cNvSpPr/>
          <p:nvPr/>
        </p:nvSpPr>
        <p:spPr>
          <a:xfrm>
            <a:off x="4827610" y="5586536"/>
            <a:ext cx="13157346" cy="267468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5478"/>
              </a:lnSpc>
            </a:pPr>
            <a:r>
              <a:rPr lang="ru" b="1" sz="4600" spc="-50">
                <a:solidFill>
                  <a:srgbClr val="0E4577"/>
                </a:solidFill>
                <a:latin typeface="Tahoma"/>
              </a:rPr>
              <a:t>новые бизнес-процессы</a:t>
            </a:r>
            <a:r>
              <a:rPr lang="ru" sz="4600" spc="-50">
                <a:solidFill>
                  <a:srgbClr val="0E4577"/>
                </a:solidFill>
                <a:latin typeface="Tahoma"/>
              </a:rPr>
              <a:t>, модели управления и методология их внедрения в существующие практики университета (включая финансовые и нормативные вопросы);</a:t>
            </a:r>
          </a:p>
        </p:txBody>
      </p:sp>
      <p:sp>
        <p:nvSpPr>
          <p:cNvPr id="10" name=""/>
          <p:cNvSpPr/>
          <p:nvPr/>
        </p:nvSpPr>
        <p:spPr>
          <a:xfrm>
            <a:off x="4801258" y="9170351"/>
            <a:ext cx="12656667" cy="257718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4600" spc="-50">
                <a:solidFill>
                  <a:srgbClr val="0E4577"/>
                </a:solidFill>
                <a:latin typeface="Tahoma"/>
              </a:rPr>
              <a:t>программные продукты и сервисы</a:t>
            </a:r>
            <a:r>
              <a:rPr lang="ru" sz="4600" spc="-50">
                <a:solidFill>
                  <a:srgbClr val="0E4577"/>
                </a:solidFill>
                <a:latin typeface="Tahoma"/>
              </a:rPr>
              <a:t>,</a:t>
            </a:r>
          </a:p>
          <a:p>
            <a:pPr indent="0">
              <a:lnSpc>
                <a:spcPts val="5457"/>
              </a:lnSpc>
            </a:pPr>
            <a:r>
              <a:rPr lang="ru" sz="4600" spc="-50">
                <a:solidFill>
                  <a:srgbClr val="0E4577"/>
                </a:solidFill>
                <a:latin typeface="Tahoma"/>
              </a:rPr>
              <a:t>обеспечивающие реализацию новых практик, интегрируемые с системами управления университетом.</a:t>
            </a:r>
          </a:p>
        </p:txBody>
      </p:sp>
      <p:sp>
        <p:nvSpPr>
          <p:cNvPr id="11" name=""/>
          <p:cNvSpPr/>
          <p:nvPr/>
        </p:nvSpPr>
        <p:spPr>
          <a:xfrm>
            <a:off x="20235382" y="993454"/>
            <a:ext cx="2513941" cy="117528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>
              <a:spcAft>
                <a:spcPts val="1680"/>
              </a:spcAft>
            </a:pPr>
            <a:r>
              <a:rPr lang="ru" sz="3400" spc="-50">
                <a:latin typeface="Tahoma"/>
              </a:rPr>
              <a:t>Остров 10-22</a:t>
            </a:r>
          </a:p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65422" y="5270"/>
            <a:ext cx="658790" cy="46905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927575" y="6983170"/>
            <a:ext cx="2861782" cy="230839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075315" y="6883034"/>
            <a:ext cx="2861782" cy="226623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9133459" y="6872493"/>
            <a:ext cx="2477049" cy="227150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3776608" y="6883034"/>
            <a:ext cx="1654880" cy="230312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17370964" y="2545563"/>
            <a:ext cx="7012157" cy="11167801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3400" spc="-50">
                <a:solidFill>
                  <a:srgbClr val="BA266F"/>
                </a:solidFill>
                <a:latin typeface="Tahoma"/>
              </a:rPr>
              <a:t>^ </a:t>
            </a:r>
            <a:r>
              <a:rPr lang="en-US" b="1" sz="3400" spc="-50">
                <a:solidFill>
                  <a:srgbClr val="DF423D"/>
                </a:solidFill>
                <a:latin typeface="Tahoma"/>
              </a:rPr>
              <a:t>I</a:t>
            </a:r>
          </a:p>
        </p:txBody>
      </p:sp>
      <p:sp>
        <p:nvSpPr>
          <p:cNvPr id="9" name=""/>
          <p:cNvSpPr/>
          <p:nvPr/>
        </p:nvSpPr>
        <p:spPr>
          <a:xfrm>
            <a:off x="18477731" y="996089"/>
            <a:ext cx="4295308" cy="76946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16100" indent="0">
              <a:spcAft>
                <a:spcPts val="21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4500">
                <a:solidFill>
                  <a:srgbClr val="BB9F4F"/>
                </a:solidFill>
                <a:latin typeface="Tahoma"/>
              </a:rPr>
              <a:t>•(</a:t>
            </a:r>
            <a:r>
              <a:rPr lang="ru" sz="4200" spc="-200">
                <a:solidFill>
                  <a:srgbClr val="BB9F4F"/>
                </a:solidFill>
                <a:latin typeface="Tahoma"/>
              </a:rPr>
              <a:t>0)1</a:t>
            </a:r>
            <a:r>
              <a:rPr lang="ru" b="1" sz="4500">
                <a:solidFill>
                  <a:srgbClr val="BB9F4F"/>
                </a:solidFill>
                <a:latin typeface="Tahoma"/>
              </a:rPr>
              <a:t> </a:t>
            </a:r>
            <a:r>
              <a:rPr lang="ru" sz="3400" spc="-50">
                <a:latin typeface="Tahoma"/>
              </a:rPr>
              <a:t>Остров 10-22</a:t>
            </a:r>
          </a:p>
        </p:txBody>
      </p:sp>
      <p:sp>
        <p:nvSpPr>
          <p:cNvPr id="10" name=""/>
          <p:cNvSpPr/>
          <p:nvPr/>
        </p:nvSpPr>
        <p:spPr>
          <a:xfrm>
            <a:off x="18849288" y="1562648"/>
            <a:ext cx="516491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spcAft>
                <a:spcPts val="420"/>
              </a:spcAft>
            </a:pPr>
            <a:r>
              <a:rPr lang="ru" sz="1050">
                <a:solidFill>
                  <a:srgbClr val="E75F3A"/>
                </a:solidFill>
                <a:latin typeface="Tahoma"/>
              </a:rPr>
              <a:t>^ * </a:t>
            </a:r>
            <a:r>
              <a:rPr lang="en-US" sz="1050">
                <a:solidFill>
                  <a:srgbClr val="E75F3A"/>
                </a:solidFill>
                <a:latin typeface="Tahoma"/>
              </a:rPr>
              <a:t>in#</a:t>
            </a:r>
          </a:p>
        </p:txBody>
      </p:sp>
      <p:sp>
        <p:nvSpPr>
          <p:cNvPr id="11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2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3" name=""/>
          <p:cNvSpPr/>
          <p:nvPr/>
        </p:nvSpPr>
        <p:spPr>
          <a:xfrm>
            <a:off x="432165" y="2340020"/>
            <a:ext cx="17318262" cy="230312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8964"/>
              </a:lnSpc>
            </a:pPr>
            <a:r>
              <a:rPr lang="ru" b="1" sz="6400" spc="-50">
                <a:solidFill>
                  <a:srgbClr val="0E4577"/>
                </a:solidFill>
                <a:latin typeface="Tahoma"/>
              </a:rPr>
              <a:t>Сколько лет потребовалось, чтобы набрать 50 млн пользователей?</a:t>
            </a:r>
          </a:p>
        </p:txBody>
      </p:sp>
      <p:sp>
        <p:nvSpPr>
          <p:cNvPr id="14" name=""/>
          <p:cNvSpPr/>
          <p:nvPr/>
        </p:nvSpPr>
        <p:spPr>
          <a:xfrm>
            <a:off x="1649609" y="9534003"/>
            <a:ext cx="1517851" cy="569194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900" spc="-50">
                <a:solidFill>
                  <a:srgbClr val="0E4577"/>
                </a:solidFill>
                <a:latin typeface="Tahoma"/>
              </a:rPr>
              <a:t>года</a:t>
            </a:r>
          </a:p>
        </p:txBody>
      </p:sp>
      <p:sp>
        <p:nvSpPr>
          <p:cNvPr id="15" name=""/>
          <p:cNvSpPr/>
          <p:nvPr/>
        </p:nvSpPr>
        <p:spPr>
          <a:xfrm>
            <a:off x="5792078" y="9433867"/>
            <a:ext cx="1512581" cy="563924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900" spc="-50">
                <a:solidFill>
                  <a:srgbClr val="0E4577"/>
                </a:solidFill>
                <a:latin typeface="Tahoma"/>
              </a:rPr>
              <a:t>года</a:t>
            </a:r>
          </a:p>
        </p:txBody>
      </p:sp>
      <p:sp>
        <p:nvSpPr>
          <p:cNvPr id="16" name=""/>
          <p:cNvSpPr/>
          <p:nvPr/>
        </p:nvSpPr>
        <p:spPr>
          <a:xfrm>
            <a:off x="10003061" y="9555084"/>
            <a:ext cx="1175281" cy="458518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900" spc="-50">
                <a:solidFill>
                  <a:srgbClr val="0E4577"/>
                </a:solidFill>
                <a:latin typeface="Tahoma"/>
              </a:rPr>
              <a:t>лет</a:t>
            </a:r>
          </a:p>
        </p:txBody>
      </p:sp>
      <p:sp>
        <p:nvSpPr>
          <p:cNvPr id="17" name=""/>
          <p:cNvSpPr/>
          <p:nvPr/>
        </p:nvSpPr>
        <p:spPr>
          <a:xfrm>
            <a:off x="13892555" y="9433867"/>
            <a:ext cx="1517851" cy="563924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900" spc="-50">
                <a:solidFill>
                  <a:srgbClr val="0E4577"/>
                </a:solidFill>
                <a:latin typeface="Tahoma"/>
              </a:rPr>
              <a:t>года</a:t>
            </a:r>
          </a:p>
        </p:txBody>
      </p:sp>
      <p:sp>
        <p:nvSpPr>
          <p:cNvPr id="18" name=""/>
          <p:cNvSpPr/>
          <p:nvPr/>
        </p:nvSpPr>
        <p:spPr>
          <a:xfrm>
            <a:off x="1444066" y="10883204"/>
            <a:ext cx="3315030" cy="50068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4000" spc="-50">
                <a:solidFill>
                  <a:srgbClr val="0E4577"/>
                </a:solidFill>
                <a:latin typeface="Tahoma"/>
              </a:rPr>
              <a:t>Автомобиль</a:t>
            </a:r>
          </a:p>
        </p:txBody>
      </p:sp>
      <p:sp>
        <p:nvSpPr>
          <p:cNvPr id="19" name=""/>
          <p:cNvSpPr/>
          <p:nvPr/>
        </p:nvSpPr>
        <p:spPr>
          <a:xfrm>
            <a:off x="5760456" y="10872663"/>
            <a:ext cx="2882863" cy="600817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4000" spc="-50">
                <a:solidFill>
                  <a:srgbClr val="0E4577"/>
                </a:solidFill>
                <a:latin typeface="Tahoma"/>
              </a:rPr>
              <a:t>Телевизор</a:t>
            </a:r>
          </a:p>
        </p:txBody>
      </p:sp>
      <p:sp>
        <p:nvSpPr>
          <p:cNvPr id="20" name=""/>
          <p:cNvSpPr/>
          <p:nvPr/>
        </p:nvSpPr>
        <p:spPr>
          <a:xfrm>
            <a:off x="9823870" y="10904285"/>
            <a:ext cx="3135839" cy="124906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 indent="0">
              <a:spcAft>
                <a:spcPts val="1260"/>
              </a:spcAft>
            </a:pPr>
            <a:r>
              <a:rPr lang="ru" b="1" sz="4000" spc="-50">
                <a:solidFill>
                  <a:srgbClr val="0E4577"/>
                </a:solidFill>
                <a:latin typeface="Tahoma"/>
              </a:rPr>
              <a:t>Мобильный</a:t>
            </a:r>
          </a:p>
          <a:p>
            <a:pPr algn="r" indent="0"/>
            <a:r>
              <a:rPr lang="ru" b="1" sz="4000" spc="-50">
                <a:solidFill>
                  <a:srgbClr val="0E4577"/>
                </a:solidFill>
                <a:latin typeface="Tahoma"/>
              </a:rPr>
              <a:t>телефон</a:t>
            </a:r>
          </a:p>
        </p:txBody>
      </p:sp>
      <p:sp>
        <p:nvSpPr>
          <p:cNvPr id="21" name=""/>
          <p:cNvSpPr/>
          <p:nvPr/>
        </p:nvSpPr>
        <p:spPr>
          <a:xfrm>
            <a:off x="14451209" y="10893745"/>
            <a:ext cx="2466508" cy="490139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en-US" b="1" sz="4000" spc="-50">
                <a:solidFill>
                  <a:srgbClr val="0E4577"/>
                </a:solidFill>
                <a:latin typeface="Tahoma"/>
              </a:rPr>
              <a:t>facebook</a:t>
            </a:r>
          </a:p>
        </p:txBody>
      </p:sp>
      <p:sp>
        <p:nvSpPr>
          <p:cNvPr id="22" name=""/>
          <p:cNvSpPr/>
          <p:nvPr/>
        </p:nvSpPr>
        <p:spPr>
          <a:xfrm>
            <a:off x="17797860" y="9444408"/>
            <a:ext cx="1586365" cy="569194"/>
          </a:xfrm>
          <a:prstGeom prst="rect">
            <a:avLst/>
          </a:prstGeom>
          <a:solidFill>
            <a:srgbClr val="EBF6F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4900" spc="-50">
                <a:solidFill>
                  <a:srgbClr val="0E4577"/>
                </a:solidFill>
                <a:latin typeface="Tahoma"/>
              </a:rPr>
              <a:t>дней</a:t>
            </a:r>
          </a:p>
        </p:txBody>
      </p:sp>
      <p:sp>
        <p:nvSpPr>
          <p:cNvPr id="23" name=""/>
          <p:cNvSpPr/>
          <p:nvPr/>
        </p:nvSpPr>
        <p:spPr>
          <a:xfrm>
            <a:off x="18298540" y="10920096"/>
            <a:ext cx="2403265" cy="49014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en-US" b="1" sz="4000" spc="-50">
                <a:solidFill>
                  <a:srgbClr val="0E4577"/>
                </a:solidFill>
                <a:latin typeface="Tahoma"/>
              </a:rPr>
              <a:t>Pokemon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65422" y="5270"/>
            <a:ext cx="795818" cy="46905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335432" y="26351"/>
            <a:ext cx="542843" cy="34257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BA266F"/>
                </a:solidFill>
                <a:latin typeface="Tahoma"/>
              </a:rPr>
              <a:t>^ </a:t>
            </a:r>
            <a:r>
              <a:rPr lang="en-US" sz="3400" spc="-50">
                <a:solidFill>
                  <a:srgbClr val="DF423D"/>
                </a:solidFill>
                <a:latin typeface="Tahoma"/>
              </a:rPr>
              <a:t>I</a:t>
            </a:r>
          </a:p>
        </p:txBody>
      </p:sp>
      <p:sp>
        <p:nvSpPr>
          <p:cNvPr id="6" name=""/>
          <p:cNvSpPr/>
          <p:nvPr/>
        </p:nvSpPr>
        <p:spPr>
          <a:xfrm>
            <a:off x="18446109" y="1254335"/>
            <a:ext cx="1465148" cy="98027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b="1" sz="4000" spc="-50">
                <a:solidFill>
                  <a:srgbClr val="7175B4"/>
                </a:solidFill>
                <a:latin typeface="Tahoma"/>
              </a:rPr>
              <a:t>■ </a:t>
            </a:r>
            <a:r>
              <a:rPr lang="ru" b="1" sz="4000" spc="-50">
                <a:solidFill>
                  <a:srgbClr val="DF423D"/>
                </a:solidFill>
                <a:latin typeface="Tahoma"/>
              </a:rPr>
              <a:t>* </a:t>
            </a:r>
            <a:r>
              <a:rPr lang="ru" i="1" sz="4000" spc="-400">
                <a:solidFill>
                  <a:srgbClr val="EBA53C"/>
                </a:solidFill>
                <a:latin typeface="Tahoma"/>
              </a:rPr>
              <a:t>ГУ)</a:t>
            </a:r>
            <a:r>
              <a:rPr lang="ru" b="1" sz="4000" spc="-50">
                <a:solidFill>
                  <a:srgbClr val="EBA53C"/>
                </a:solidFill>
                <a:latin typeface="Tahoma"/>
              </a:rPr>
              <a:t> </a:t>
            </a:r>
            <a:r>
              <a:rPr lang="ru" b="1" sz="4000" spc="-50">
                <a:solidFill>
                  <a:srgbClr val="BAC827"/>
                </a:solidFill>
                <a:latin typeface="Tahoma"/>
              </a:rPr>
              <a:t>1</a:t>
            </a:r>
          </a:p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7" name=""/>
          <p:cNvSpPr/>
          <p:nvPr/>
        </p:nvSpPr>
        <p:spPr>
          <a:xfrm>
            <a:off x="674600" y="3235974"/>
            <a:ext cx="17908537" cy="2282047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9192"/>
              </a:lnSpc>
              <a:spcAft>
                <a:spcPts val="1680"/>
              </a:spcAft>
            </a:pPr>
            <a:r>
              <a:rPr lang="ru" b="1" sz="6400" spc="-50">
                <a:solidFill>
                  <a:srgbClr val="0E4577"/>
                </a:solidFill>
                <a:latin typeface="Tahoma"/>
              </a:rPr>
              <a:t>Мероприятие федерального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проекта </a:t>
            </a:r>
            <a:r>
              <a:rPr lang="ru" b="1" sz="6400" spc="-50">
                <a:solidFill>
                  <a:srgbClr val="0E4577"/>
                </a:solidFill>
                <a:latin typeface="Tahoma"/>
              </a:rPr>
              <a:t>«Кадры для цифровой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экономики»</a:t>
            </a:r>
          </a:p>
        </p:txBody>
      </p:sp>
      <p:sp>
        <p:nvSpPr>
          <p:cNvPr id="8" name=""/>
          <p:cNvSpPr/>
          <p:nvPr/>
        </p:nvSpPr>
        <p:spPr>
          <a:xfrm>
            <a:off x="1823529" y="6224244"/>
            <a:ext cx="17418398" cy="291448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5810"/>
              </a:lnSpc>
              <a:spcBef>
                <a:spcPts val="1680"/>
              </a:spcBef>
            </a:pPr>
            <a:r>
              <a:rPr lang="ru" b="1" sz="4600" spc="-50">
                <a:solidFill>
                  <a:srgbClr val="0E4577"/>
                </a:solidFill>
                <a:latin typeface="Tahoma"/>
              </a:rPr>
              <a:t>Создание и обеспечение функционирования сети центров на базе образовательных организаций высшего образования для разработки моделей «Цифровой университет» с применением цифровых технологий</a:t>
            </a:r>
          </a:p>
        </p:txBody>
      </p:sp>
      <p:sp>
        <p:nvSpPr>
          <p:cNvPr id="9" name=""/>
          <p:cNvSpPr/>
          <p:nvPr/>
        </p:nvSpPr>
        <p:spPr>
          <a:xfrm>
            <a:off x="20211665" y="1022441"/>
            <a:ext cx="2561374" cy="74311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cap="small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sz="3400" spc="-50">
                <a:latin typeface="Tahoma"/>
              </a:rPr>
              <a:t>Остров 10-22</a:t>
            </a:r>
          </a:p>
        </p:txBody>
      </p:sp>
      <p:sp>
        <p:nvSpPr>
          <p:cNvPr id="10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65422" y="5270"/>
            <a:ext cx="795818" cy="46905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335432" y="26351"/>
            <a:ext cx="542843" cy="34257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964468" y="4105576"/>
            <a:ext cx="1976368" cy="271421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0082116" y="8796159"/>
            <a:ext cx="3388814" cy="2714213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ru" sz="3400" spc="-50">
                <a:solidFill>
                  <a:srgbClr val="BA266F"/>
                </a:solidFill>
                <a:latin typeface="Tahoma"/>
              </a:rPr>
              <a:t>^ </a:t>
            </a:r>
            <a:r>
              <a:rPr lang="en-US" sz="3400" spc="-50">
                <a:solidFill>
                  <a:srgbClr val="DF423D"/>
                </a:solidFill>
                <a:latin typeface="Tahoma"/>
              </a:rPr>
              <a:t>I</a:t>
            </a:r>
          </a:p>
        </p:txBody>
      </p:sp>
      <p:sp>
        <p:nvSpPr>
          <p:cNvPr id="8" name=""/>
          <p:cNvSpPr/>
          <p:nvPr/>
        </p:nvSpPr>
        <p:spPr>
          <a:xfrm>
            <a:off x="1038252" y="1090955"/>
            <a:ext cx="13892556" cy="91703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0E4577"/>
                </a:solidFill>
                <a:latin typeface="Tahoma"/>
              </a:rPr>
              <a:t>УЧАСТНИКИ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МЕРОПРИЯТИЯ</a:t>
            </a:r>
          </a:p>
        </p:txBody>
      </p:sp>
      <p:sp>
        <p:nvSpPr>
          <p:cNvPr id="9" name="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wrap="none">
            <a:noAutofit/>
          </a:bodyPr>
          <a:p/>
        </p:txBody>
      </p:sp>
      <p:sp>
        <p:nvSpPr>
          <p:cNvPr id="10" name=""/>
          <p:cNvSpPr/>
          <p:nvPr/>
        </p:nvSpPr>
        <p:spPr>
          <a:xfrm>
            <a:off x="19170778" y="1067239"/>
            <a:ext cx="727303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EBA53C"/>
                </a:solidFill>
                <a:latin typeface="Tahoma"/>
              </a:rPr>
              <a:t>... </a:t>
            </a:r>
            <a:r>
              <a:rPr lang="ru" i="1" sz="3400" spc="-450">
                <a:solidFill>
                  <a:srgbClr val="82A16B"/>
                </a:solidFill>
                <a:latin typeface="Tahoma"/>
              </a:rPr>
              <a:t>Л</a:t>
            </a:r>
          </a:p>
        </p:txBody>
      </p:sp>
      <p:sp>
        <p:nvSpPr>
          <p:cNvPr id="11" name=""/>
          <p:cNvSpPr/>
          <p:nvPr/>
        </p:nvSpPr>
        <p:spPr>
          <a:xfrm>
            <a:off x="20253828" y="1022441"/>
            <a:ext cx="2139748" cy="142299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cap="small" sz="1050">
                <a:latin typeface="Tahoma"/>
              </a:rPr>
              <a:t>образовательный интенсив</a:t>
            </a:r>
          </a:p>
        </p:txBody>
      </p:sp>
      <p:sp>
        <p:nvSpPr>
          <p:cNvPr id="12" name=""/>
          <p:cNvSpPr/>
          <p:nvPr/>
        </p:nvSpPr>
        <p:spPr>
          <a:xfrm>
            <a:off x="18841383" y="1322849"/>
            <a:ext cx="3889494" cy="442707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spcAft>
                <a:spcPts val="210"/>
              </a:spcAft>
            </a:pPr>
            <a:r>
              <a:rPr lang="ru" i="1" sz="2300">
                <a:solidFill>
                  <a:srgbClr val="EBA53C"/>
                </a:solidFill>
                <a:latin typeface="Tahoma"/>
              </a:rPr>
              <a:t>[</a:t>
            </a:r>
            <a:r>
              <a:rPr lang="ru" b="1" i="1" sz="4100" spc="-150">
                <a:solidFill>
                  <a:srgbClr val="EBA53C"/>
                </a:solidFill>
                <a:latin typeface="Tahoma"/>
              </a:rPr>
              <a:t>0)1</a:t>
            </a:r>
            <a:r>
              <a:rPr lang="ru" sz="4100">
                <a:solidFill>
                  <a:srgbClr val="EBA53C"/>
                </a:solidFill>
                <a:latin typeface="Tahoma"/>
              </a:rPr>
              <a:t> </a:t>
            </a:r>
            <a:r>
              <a:rPr lang="ru" sz="3400" spc="-50">
                <a:latin typeface="Tahoma"/>
              </a:rPr>
              <a:t>Остров 10-22</a:t>
            </a:r>
          </a:p>
        </p:txBody>
      </p:sp>
      <p:sp>
        <p:nvSpPr>
          <p:cNvPr id="13" name=""/>
          <p:cNvSpPr/>
          <p:nvPr/>
        </p:nvSpPr>
        <p:spPr>
          <a:xfrm>
            <a:off x="18954695" y="1765556"/>
            <a:ext cx="3784087" cy="121217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ru" baseline="30000" sz="1000" spc="250">
                <a:solidFill>
                  <a:srgbClr val="EBA53C"/>
                </a:solidFill>
                <a:latin typeface="Tahoma"/>
              </a:rPr>
              <a:t>7/</a:t>
            </a:r>
            <a:r>
              <a:rPr lang="ru" sz="1000" spc="250">
                <a:solidFill>
                  <a:srgbClr val="EBA53C"/>
                </a:solidFill>
                <a:latin typeface="Tahoma"/>
              </a:rPr>
              <a:t>% </a:t>
            </a:r>
            <a:r>
              <a:rPr lang="ru" sz="1000" spc="250">
                <a:solidFill>
                  <a:srgbClr val="DE1E33"/>
                </a:solidFill>
                <a:latin typeface="Tahoma"/>
              </a:rPr>
              <a:t>-</a:t>
            </a:r>
          </a:p>
        </p:txBody>
      </p:sp>
      <p:sp>
        <p:nvSpPr>
          <p:cNvPr id="14" name=""/>
          <p:cNvSpPr/>
          <p:nvPr/>
        </p:nvSpPr>
        <p:spPr>
          <a:xfrm>
            <a:off x="18720165" y="1913125"/>
            <a:ext cx="859062" cy="321489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i="1" baseline="30000" sz="3400" spc="-450">
                <a:solidFill>
                  <a:srgbClr val="488944"/>
                </a:solidFill>
                <a:latin typeface="Tahoma"/>
              </a:rPr>
              <a:t>/</a:t>
            </a:r>
            <a:r>
              <a:rPr lang="ru" i="1" sz="3400" spc="-450">
                <a:solidFill>
                  <a:srgbClr val="488944"/>
                </a:solidFill>
                <a:latin typeface="Tahoma"/>
              </a:rPr>
              <a:t>щ</a:t>
            </a:r>
          </a:p>
        </p:txBody>
      </p:sp>
      <p:sp>
        <p:nvSpPr>
          <p:cNvPr id="15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6" name=""/>
          <p:cNvSpPr/>
          <p:nvPr/>
        </p:nvSpPr>
        <p:spPr>
          <a:xfrm>
            <a:off x="3304488" y="4110847"/>
            <a:ext cx="8416697" cy="408449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R="2336800" indent="0">
              <a:lnSpc>
                <a:spcPts val="7802"/>
              </a:lnSpc>
            </a:pPr>
            <a:r>
              <a:rPr lang="ru" b="1" sz="6000" spc="-50">
                <a:solidFill>
                  <a:srgbClr val="0E4577"/>
                </a:solidFill>
                <a:latin typeface="Tahoma"/>
              </a:rPr>
              <a:t>университетов первой волны</a:t>
            </a:r>
          </a:p>
          <a:p>
            <a:pPr indent="0">
              <a:lnSpc>
                <a:spcPts val="4274"/>
              </a:lnSpc>
            </a:pPr>
            <a:r>
              <a:rPr lang="ru" sz="3400" spc="-50">
                <a:solidFill>
                  <a:srgbClr val="0E4577"/>
                </a:solidFill>
                <a:latin typeface="Tahoma"/>
              </a:rPr>
              <a:t>из числа лидеров в области цифровой трансформации. Задача: разработка, апробация и внедрение моделей, разработка тиражируемых элементов.</a:t>
            </a:r>
          </a:p>
        </p:txBody>
      </p:sp>
      <p:sp>
        <p:nvSpPr>
          <p:cNvPr id="17" name=""/>
          <p:cNvSpPr/>
          <p:nvPr/>
        </p:nvSpPr>
        <p:spPr>
          <a:xfrm>
            <a:off x="13887285" y="8854132"/>
            <a:ext cx="6055594" cy="159163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7802"/>
              </a:lnSpc>
            </a:pPr>
            <a:r>
              <a:rPr lang="ru" b="1" sz="6000" spc="-50">
                <a:solidFill>
                  <a:srgbClr val="0E4577"/>
                </a:solidFill>
                <a:latin typeface="Tahoma"/>
              </a:rPr>
              <a:t>университетов второй волны</a:t>
            </a:r>
          </a:p>
        </p:txBody>
      </p:sp>
      <p:sp>
        <p:nvSpPr>
          <p:cNvPr id="18" name=""/>
          <p:cNvSpPr/>
          <p:nvPr/>
        </p:nvSpPr>
        <p:spPr>
          <a:xfrm>
            <a:off x="14108638" y="10725095"/>
            <a:ext cx="8548454" cy="218191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4295"/>
              </a:lnSpc>
            </a:pPr>
            <a:r>
              <a:rPr lang="ru" sz="3400" spc="-50">
                <a:solidFill>
                  <a:srgbClr val="0E4577"/>
                </a:solidFill>
                <a:latin typeface="Tahoma"/>
              </a:rPr>
              <a:t>Задача: апробация, внедрение модели и разработка тиражируемых элементов (в партнерстве с университетами первой волны)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631163" y="5583900"/>
            <a:ext cx="2616712" cy="251394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697042" y="9346907"/>
            <a:ext cx="2434886" cy="197109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8335432" y="0"/>
            <a:ext cx="4603622" cy="48223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8480366" y="637708"/>
            <a:ext cx="1586365" cy="174711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8488272" y="2540292"/>
            <a:ext cx="5894849" cy="11175708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722033" y="1249065"/>
            <a:ext cx="14496007" cy="76683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0E4577"/>
                </a:solidFill>
                <a:latin typeface="Tahoma"/>
              </a:rPr>
              <a:t>ТИРАЖИРУЕМЫЕ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ЭЛЕМЕНТЫ</a:t>
            </a:r>
          </a:p>
        </p:txBody>
      </p:sp>
      <p:sp>
        <p:nvSpPr>
          <p:cNvPr id="8" name=""/>
          <p:cNvSpPr/>
          <p:nvPr/>
        </p:nvSpPr>
        <p:spPr>
          <a:xfrm>
            <a:off x="1399269" y="3175365"/>
            <a:ext cx="13997962" cy="127805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5499"/>
              </a:lnSpc>
            </a:pPr>
            <a:r>
              <a:rPr lang="ru" sz="4600" spc="-50">
                <a:solidFill>
                  <a:srgbClr val="0E4577"/>
                </a:solidFill>
                <a:latin typeface="Tahoma"/>
              </a:rPr>
              <a:t>Элементы модели, разрабатываемые участниками мероприятия, включают в себя:</a:t>
            </a:r>
          </a:p>
        </p:txBody>
      </p:sp>
      <p:sp>
        <p:nvSpPr>
          <p:cNvPr id="9" name=""/>
          <p:cNvSpPr/>
          <p:nvPr/>
        </p:nvSpPr>
        <p:spPr>
          <a:xfrm>
            <a:off x="4827610" y="5586536"/>
            <a:ext cx="13157346" cy="267468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5478"/>
              </a:lnSpc>
            </a:pPr>
            <a:r>
              <a:rPr lang="ru" b="1" sz="4600" spc="-50">
                <a:solidFill>
                  <a:srgbClr val="0E4577"/>
                </a:solidFill>
                <a:latin typeface="Tahoma"/>
              </a:rPr>
              <a:t>новые бизнес-процессы</a:t>
            </a:r>
            <a:r>
              <a:rPr lang="ru" sz="4600" spc="-50">
                <a:solidFill>
                  <a:srgbClr val="0E4577"/>
                </a:solidFill>
                <a:latin typeface="Tahoma"/>
              </a:rPr>
              <a:t>, модели управления и методология их внедрения в существующие практики университета (включая финансовые и нормативные вопросы);</a:t>
            </a:r>
          </a:p>
        </p:txBody>
      </p:sp>
      <p:sp>
        <p:nvSpPr>
          <p:cNvPr id="10" name=""/>
          <p:cNvSpPr/>
          <p:nvPr/>
        </p:nvSpPr>
        <p:spPr>
          <a:xfrm>
            <a:off x="4801258" y="9170351"/>
            <a:ext cx="12656667" cy="257718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4600" spc="-50">
                <a:solidFill>
                  <a:srgbClr val="0E4577"/>
                </a:solidFill>
                <a:latin typeface="Tahoma"/>
              </a:rPr>
              <a:t>программные продукты и сервисы</a:t>
            </a:r>
            <a:r>
              <a:rPr lang="ru" sz="4600" spc="-50">
                <a:solidFill>
                  <a:srgbClr val="0E4577"/>
                </a:solidFill>
                <a:latin typeface="Tahoma"/>
              </a:rPr>
              <a:t>,</a:t>
            </a:r>
          </a:p>
          <a:p>
            <a:pPr indent="0">
              <a:lnSpc>
                <a:spcPts val="5457"/>
              </a:lnSpc>
            </a:pPr>
            <a:r>
              <a:rPr lang="ru" sz="4600" spc="-50">
                <a:solidFill>
                  <a:srgbClr val="0E4577"/>
                </a:solidFill>
                <a:latin typeface="Tahoma"/>
              </a:rPr>
              <a:t>обеспечивающие реализацию новых практик, интегрируемые с системами управления университетом.</a:t>
            </a:r>
          </a:p>
        </p:txBody>
      </p:sp>
      <p:sp>
        <p:nvSpPr>
          <p:cNvPr id="11" name=""/>
          <p:cNvSpPr/>
          <p:nvPr/>
        </p:nvSpPr>
        <p:spPr>
          <a:xfrm>
            <a:off x="20235382" y="993454"/>
            <a:ext cx="2513941" cy="117528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>
              <a:spcAft>
                <a:spcPts val="1680"/>
              </a:spcAft>
            </a:pPr>
            <a:r>
              <a:rPr lang="ru" sz="3400" spc="-50">
                <a:latin typeface="Tahoma"/>
              </a:rPr>
              <a:t>Остров 10-22</a:t>
            </a:r>
          </a:p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65422" y="5270"/>
            <a:ext cx="795818" cy="46905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335432" y="26351"/>
            <a:ext cx="542843" cy="34257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259776" y="4290038"/>
            <a:ext cx="2350561" cy="326232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1715914" y="2724753"/>
            <a:ext cx="2376913" cy="332030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500680" y="8205883"/>
            <a:ext cx="1454607" cy="319908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14219315" y="8722374"/>
            <a:ext cx="2397994" cy="3199083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18741247" y="669330"/>
            <a:ext cx="500680" cy="33730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ru" sz="3400" spc="-50">
                <a:solidFill>
                  <a:srgbClr val="BA266F"/>
                </a:solidFill>
                <a:latin typeface="Tahoma"/>
              </a:rPr>
              <a:t>^ </a:t>
            </a:r>
            <a:r>
              <a:rPr lang="en-US" sz="3400" spc="-50">
                <a:solidFill>
                  <a:srgbClr val="DF423D"/>
                </a:solidFill>
                <a:latin typeface="Tahoma"/>
              </a:rPr>
              <a:t>I</a:t>
            </a:r>
          </a:p>
        </p:txBody>
      </p:sp>
      <p:sp>
        <p:nvSpPr>
          <p:cNvPr id="10" name=""/>
          <p:cNvSpPr/>
          <p:nvPr/>
        </p:nvSpPr>
        <p:spPr>
          <a:xfrm>
            <a:off x="1059333" y="1090955"/>
            <a:ext cx="11404966" cy="91703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253957"/>
                </a:solidFill>
                <a:latin typeface="Tahoma"/>
              </a:rPr>
              <a:t>ЭТАПЫ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МЕРОПРИЯТИЯ</a:t>
            </a:r>
          </a:p>
        </p:txBody>
      </p:sp>
      <p:sp>
        <p:nvSpPr>
          <p:cNvPr id="11" name=""/>
          <p:cNvSpPr/>
          <p:nvPr/>
        </p:nvSpPr>
        <p:spPr>
          <a:xfrm>
            <a:off x="18446109" y="1254335"/>
            <a:ext cx="1465148" cy="98027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b="1" sz="4000" spc="-50">
                <a:solidFill>
                  <a:srgbClr val="7175B4"/>
                </a:solidFill>
                <a:latin typeface="Tahoma"/>
              </a:rPr>
              <a:t>■ </a:t>
            </a:r>
            <a:r>
              <a:rPr lang="ru" b="1" sz="4000" spc="-50">
                <a:solidFill>
                  <a:srgbClr val="DF423D"/>
                </a:solidFill>
                <a:latin typeface="Tahoma"/>
              </a:rPr>
              <a:t>* </a:t>
            </a:r>
            <a:r>
              <a:rPr lang="ru" i="1" sz="4000" spc="-400">
                <a:solidFill>
                  <a:srgbClr val="EBA53C"/>
                </a:solidFill>
                <a:latin typeface="Tahoma"/>
              </a:rPr>
              <a:t>ГУ)</a:t>
            </a:r>
            <a:r>
              <a:rPr lang="ru" b="1" sz="4000" spc="-50">
                <a:solidFill>
                  <a:srgbClr val="EBA53C"/>
                </a:solidFill>
                <a:latin typeface="Tahoma"/>
              </a:rPr>
              <a:t> </a:t>
            </a:r>
            <a:r>
              <a:rPr lang="ru" b="1" sz="4000" spc="-50">
                <a:solidFill>
                  <a:srgbClr val="BAC827"/>
                </a:solidFill>
                <a:latin typeface="Tahoma"/>
              </a:rPr>
              <a:t>1</a:t>
            </a:r>
          </a:p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2" name=""/>
          <p:cNvSpPr/>
          <p:nvPr/>
        </p:nvSpPr>
        <p:spPr>
          <a:xfrm>
            <a:off x="20211665" y="1022441"/>
            <a:ext cx="2561374" cy="743115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cap="small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sz="3400" spc="-50">
                <a:latin typeface="Tahoma"/>
              </a:rPr>
              <a:t>Остров 10-22</a:t>
            </a:r>
          </a:p>
        </p:txBody>
      </p:sp>
      <p:sp>
        <p:nvSpPr>
          <p:cNvPr id="13" name=""/>
          <p:cNvSpPr/>
          <p:nvPr/>
        </p:nvSpPr>
        <p:spPr>
          <a:xfrm>
            <a:off x="20238017" y="1960557"/>
            <a:ext cx="1870962" cy="2002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4" name=""/>
          <p:cNvSpPr/>
          <p:nvPr/>
        </p:nvSpPr>
        <p:spPr>
          <a:xfrm>
            <a:off x="7979259" y="4226794"/>
            <a:ext cx="2081776" cy="83798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253957"/>
                </a:solidFill>
                <a:latin typeface="Tahoma"/>
              </a:rPr>
              <a:t>2020</a:t>
            </a:r>
          </a:p>
        </p:txBody>
      </p:sp>
      <p:sp>
        <p:nvSpPr>
          <p:cNvPr id="15" name=""/>
          <p:cNvSpPr/>
          <p:nvPr/>
        </p:nvSpPr>
        <p:spPr>
          <a:xfrm>
            <a:off x="14440668" y="2666780"/>
            <a:ext cx="1950017" cy="83798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253957"/>
                </a:solidFill>
                <a:latin typeface="Tahoma"/>
              </a:rPr>
              <a:t>2021</a:t>
            </a:r>
          </a:p>
        </p:txBody>
      </p:sp>
      <p:sp>
        <p:nvSpPr>
          <p:cNvPr id="16" name=""/>
          <p:cNvSpPr/>
          <p:nvPr/>
        </p:nvSpPr>
        <p:spPr>
          <a:xfrm>
            <a:off x="2392723" y="8226964"/>
            <a:ext cx="2076505" cy="83798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253957"/>
                </a:solidFill>
                <a:latin typeface="Tahoma"/>
              </a:rPr>
              <a:t>2019</a:t>
            </a:r>
          </a:p>
        </p:txBody>
      </p:sp>
      <p:sp>
        <p:nvSpPr>
          <p:cNvPr id="17" name=""/>
          <p:cNvSpPr/>
          <p:nvPr/>
        </p:nvSpPr>
        <p:spPr>
          <a:xfrm>
            <a:off x="2535022" y="9671031"/>
            <a:ext cx="3826250" cy="43216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lnSpc>
                <a:spcPts val="429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Отбор оператора, </a:t>
            </a:r>
          </a:p>
        </p:txBody>
      </p:sp>
      <p:sp>
        <p:nvSpPr>
          <p:cNvPr id="18" name=""/>
          <p:cNvSpPr/>
          <p:nvPr/>
        </p:nvSpPr>
        <p:spPr>
          <a:xfrm>
            <a:off x="2521846" y="10314010"/>
            <a:ext cx="6105662" cy="252975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29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создание международного совета, отбор 5 вузов первой волны, разработка и утверждение моделей 1 цифрового университета</a:t>
            </a:r>
          </a:p>
        </p:txBody>
      </p:sp>
      <p:sp>
        <p:nvSpPr>
          <p:cNvPr id="19" name=""/>
          <p:cNvSpPr/>
          <p:nvPr/>
        </p:nvSpPr>
        <p:spPr>
          <a:xfrm>
            <a:off x="8016152" y="5602346"/>
            <a:ext cx="3309759" cy="96973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27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Отбор 15 вузов второй волны, </a:t>
            </a:r>
          </a:p>
        </p:txBody>
      </p:sp>
      <p:sp>
        <p:nvSpPr>
          <p:cNvPr id="20" name=""/>
          <p:cNvSpPr/>
          <p:nvPr/>
        </p:nvSpPr>
        <p:spPr>
          <a:xfrm>
            <a:off x="8026692" y="6688032"/>
            <a:ext cx="6240056" cy="316219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274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разработка и утверждение программ вузов второй волны,апробация и внедрение моделей, разработка технологических решений и сервисов.</a:t>
            </a:r>
          </a:p>
        </p:txBody>
      </p:sp>
      <p:sp>
        <p:nvSpPr>
          <p:cNvPr id="21" name=""/>
          <p:cNvSpPr/>
          <p:nvPr/>
        </p:nvSpPr>
        <p:spPr>
          <a:xfrm>
            <a:off x="14419587" y="4089765"/>
            <a:ext cx="4690582" cy="325178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29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Апробация и внедрение моделей в вузах-участниках. Разработка технологических решений и сервисов.</a:t>
            </a:r>
          </a:p>
        </p:txBody>
      </p:sp>
      <p:sp>
        <p:nvSpPr>
          <p:cNvPr id="22" name=""/>
          <p:cNvSpPr/>
          <p:nvPr/>
        </p:nvSpPr>
        <p:spPr>
          <a:xfrm>
            <a:off x="16944069" y="8748726"/>
            <a:ext cx="4469228" cy="436382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2730"/>
              </a:spcAft>
            </a:pPr>
            <a:r>
              <a:rPr lang="ru" b="1" sz="6400" spc="-50">
                <a:solidFill>
                  <a:srgbClr val="253957"/>
                </a:solidFill>
                <a:latin typeface="Tahoma"/>
              </a:rPr>
              <a:t>2022-2024</a:t>
            </a:r>
          </a:p>
          <a:p>
            <a:pPr indent="0">
              <a:lnSpc>
                <a:spcPts val="4295"/>
              </a:lnSpc>
            </a:pPr>
            <a:r>
              <a:rPr lang="ru" sz="3400" spc="-50">
                <a:solidFill>
                  <a:srgbClr val="253957"/>
                </a:solidFill>
                <a:latin typeface="Tahoma"/>
              </a:rPr>
              <a:t>Тиражирование моделей цифрового университета и их элементов на широкий круг университетов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65422" y="0"/>
            <a:ext cx="5773632" cy="48223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80366" y="637708"/>
            <a:ext cx="1420351" cy="174711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8134734" y="4100306"/>
            <a:ext cx="4147739" cy="263515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205627" y="6819790"/>
            <a:ext cx="5886944" cy="1902584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2324636" y="6788168"/>
            <a:ext cx="5902755" cy="196582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8134734" y="8811970"/>
            <a:ext cx="4147739" cy="263515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18488272" y="2540292"/>
            <a:ext cx="5894849" cy="11175708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1146293" y="1143658"/>
            <a:ext cx="11726456" cy="898589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b="1" sz="6400" spc="-50">
                <a:solidFill>
                  <a:srgbClr val="0E4577"/>
                </a:solidFill>
                <a:latin typeface="Tahoma"/>
              </a:rPr>
              <a:t>РАМОЧНАЯ МОДЕЛЬ ЦУ</a:t>
            </a:r>
          </a:p>
        </p:txBody>
      </p:sp>
      <p:sp>
        <p:nvSpPr>
          <p:cNvPr id="10" name=""/>
          <p:cNvSpPr/>
          <p:nvPr/>
        </p:nvSpPr>
        <p:spPr>
          <a:xfrm>
            <a:off x="20235382" y="993454"/>
            <a:ext cx="2513941" cy="117528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>
              <a:spcAft>
                <a:spcPts val="1680"/>
              </a:spcAft>
            </a:pPr>
            <a:r>
              <a:rPr lang="ru" sz="3400" spc="-50">
                <a:latin typeface="Tahoma"/>
              </a:rPr>
              <a:t>Остров 10-22</a:t>
            </a:r>
          </a:p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1" name=""/>
          <p:cNvSpPr/>
          <p:nvPr/>
        </p:nvSpPr>
        <p:spPr>
          <a:xfrm>
            <a:off x="3539017" y="4442877"/>
            <a:ext cx="4295309" cy="1623257"/>
          </a:xfrm>
          <a:prstGeom prst="rect">
            <a:avLst/>
          </a:prstGeom>
          <a:solidFill>
            <a:srgbClr val="1C8B27"/>
          </a:solidFill>
        </p:spPr>
        <p:txBody>
          <a:bodyPr lIns="0" tIns="0" rIns="0" bIns="0">
            <a:noAutofit/>
          </a:bodyPr>
          <a:p>
            <a:pPr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СИСТЕМЫ УПРАВЛЕНИЯ НА ОСНОВЕ ДАННЫХ</a:t>
            </a:r>
          </a:p>
        </p:txBody>
      </p:sp>
      <p:sp>
        <p:nvSpPr>
          <p:cNvPr id="12" name=""/>
          <p:cNvSpPr/>
          <p:nvPr/>
        </p:nvSpPr>
        <p:spPr>
          <a:xfrm>
            <a:off x="11818685" y="4411255"/>
            <a:ext cx="4880314" cy="1560014"/>
          </a:xfrm>
          <a:prstGeom prst="rect">
            <a:avLst/>
          </a:prstGeom>
          <a:solidFill>
            <a:srgbClr val="D64A09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ЦИФРОВЫЕ</a:t>
            </a:r>
          </a:p>
          <a:p>
            <a:pPr algn="r"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ОБРАЗОВАТЕЛЬНЫЕ</a:t>
            </a:r>
          </a:p>
          <a:p>
            <a:pPr algn="r" indent="0">
              <a:lnSpc>
                <a:spcPts val="4399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ТЕХНОЛОГИИ</a:t>
            </a:r>
          </a:p>
        </p:txBody>
      </p:sp>
      <p:sp>
        <p:nvSpPr>
          <p:cNvPr id="13" name=""/>
          <p:cNvSpPr/>
          <p:nvPr/>
        </p:nvSpPr>
        <p:spPr>
          <a:xfrm>
            <a:off x="8124193" y="6730194"/>
            <a:ext cx="4174091" cy="811629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ctr" indent="0">
              <a:lnSpc>
                <a:spcPts val="4918"/>
              </a:lnSpc>
            </a:pPr>
            <a:r>
              <a:rPr lang="ru" i="1" sz="4000" spc="-400">
                <a:solidFill>
                  <a:srgbClr val="253957"/>
                </a:solidFill>
                <a:latin typeface="Tahoma"/>
              </a:rPr>
              <a:t>(</a:t>
            </a:r>
            <a:r>
              <a:rPr lang="ru" b="1" sz="4000" spc="-50">
                <a:solidFill>
                  <a:srgbClr val="253957"/>
                </a:solidFill>
                <a:latin typeface="Tahoma"/>
              </a:rPr>
              <a:t> МОДЕЛЬ ^ </a:t>
            </a:r>
          </a:p>
        </p:txBody>
      </p:sp>
      <p:sp>
        <p:nvSpPr>
          <p:cNvPr id="14" name=""/>
          <p:cNvSpPr/>
          <p:nvPr/>
        </p:nvSpPr>
        <p:spPr>
          <a:xfrm>
            <a:off x="8124193" y="7499661"/>
            <a:ext cx="4174091" cy="129649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 indent="0">
              <a:lnSpc>
                <a:spcPts val="4918"/>
              </a:lnSpc>
            </a:pPr>
            <a:r>
              <a:rPr lang="ru" b="1" sz="4000" spc="-50">
                <a:solidFill>
                  <a:srgbClr val="253957"/>
                </a:solidFill>
                <a:latin typeface="Tahoma"/>
              </a:rPr>
              <a:t>ЦИФРОВОЙ</a:t>
            </a:r>
          </a:p>
          <a:p>
            <a:pPr indent="0"/>
            <a:r>
              <a:rPr lang="ru" b="1" cap="small" sz="4000" spc="-50">
                <a:solidFill>
                  <a:srgbClr val="253957"/>
                </a:solidFill>
                <a:latin typeface="Tahoma"/>
              </a:rPr>
              <a:t>^университет/</a:t>
            </a:r>
          </a:p>
        </p:txBody>
      </p:sp>
      <p:sp>
        <p:nvSpPr>
          <p:cNvPr id="15" name=""/>
          <p:cNvSpPr/>
          <p:nvPr/>
        </p:nvSpPr>
        <p:spPr>
          <a:xfrm>
            <a:off x="3876318" y="9692112"/>
            <a:ext cx="4896124" cy="1554744"/>
          </a:xfrm>
          <a:prstGeom prst="rect">
            <a:avLst/>
          </a:prstGeom>
          <a:solidFill>
            <a:srgbClr val="125694"/>
          </a:solidFill>
        </p:spPr>
        <p:txBody>
          <a:bodyPr lIns="0" tIns="0" rIns="0" bIns="0">
            <a:noAutofit/>
          </a:bodyPr>
          <a:p>
            <a:pPr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ИНДИВИДУАЛЬНЫЕ</a:t>
            </a:r>
          </a:p>
          <a:p>
            <a:pPr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ОБРАЗОВАТЕЛЬНЫЕ</a:t>
            </a:r>
          </a:p>
          <a:p>
            <a:pPr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ТРАЕКТОРИИ</a:t>
            </a:r>
          </a:p>
        </p:txBody>
      </p:sp>
      <p:sp>
        <p:nvSpPr>
          <p:cNvPr id="16" name=""/>
          <p:cNvSpPr/>
          <p:nvPr/>
        </p:nvSpPr>
        <p:spPr>
          <a:xfrm>
            <a:off x="12993966" y="9665761"/>
            <a:ext cx="3694492" cy="1565284"/>
          </a:xfrm>
          <a:prstGeom prst="rect">
            <a:avLst/>
          </a:prstGeom>
          <a:solidFill>
            <a:srgbClr val="921C6C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КОМПЕТЕНЦИИ</a:t>
            </a:r>
          </a:p>
          <a:p>
            <a:pPr algn="r"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ЦИФРОВОЙ</a:t>
            </a:r>
          </a:p>
          <a:p>
            <a:pPr algn="r" indent="0">
              <a:lnSpc>
                <a:spcPts val="4357"/>
              </a:lnSpc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ЭКОНОМИКИ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175963" y="5270"/>
            <a:ext cx="585005" cy="46905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288677" y="5792078"/>
            <a:ext cx="1106767" cy="780007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304488" y="9017512"/>
            <a:ext cx="1069875" cy="75365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1173072" y="4832880"/>
            <a:ext cx="785277" cy="115947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1173072" y="9681572"/>
            <a:ext cx="732574" cy="1085685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18493542" y="2545563"/>
            <a:ext cx="5889579" cy="11167801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700952" y="669330"/>
            <a:ext cx="22040465" cy="125960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7581900" indent="0"/>
            <a:r>
              <a:rPr lang="ru" sz="1000" spc="250">
                <a:solidFill>
                  <a:srgbClr val="0A5593"/>
                </a:solidFill>
                <a:latin typeface="Tahoma"/>
              </a:rPr>
              <a:t>__ </a:t>
            </a:r>
            <a:r>
              <a:rPr lang="en-US" sz="3400" spc="-50">
                <a:solidFill>
                  <a:srgbClr val="BA266F"/>
                </a:solidFill>
                <a:latin typeface="Tahoma"/>
              </a:rPr>
              <a:t>^</a:t>
            </a:r>
          </a:p>
          <a:p>
            <a:pPr algn="just" marL="711200" indent="0"/>
            <a:r>
              <a:rPr lang="en-US" sz="1050">
                <a:solidFill>
                  <a:srgbClr val="253957"/>
                </a:solidFill>
                <a:latin typeface="Tahoma"/>
              </a:rPr>
              <a:t>_   </a:t>
            </a:r>
            <a:r>
              <a:rPr lang="en-US" sz="1050">
                <a:solidFill>
                  <a:srgbClr val="0A5593"/>
                </a:solidFill>
                <a:latin typeface="Tahoma"/>
              </a:rPr>
              <a:t>_ </a:t>
            </a:r>
            <a:r>
              <a:rPr lang="en-US" u="sng" sz="1050">
                <a:solidFill>
                  <a:srgbClr val="0A5593"/>
                </a:solidFill>
                <a:latin typeface="Tahoma"/>
              </a:rPr>
              <a:t>_</a:t>
            </a:r>
            <a:r>
              <a:rPr lang="en-US" sz="1050">
                <a:solidFill>
                  <a:srgbClr val="0A5593"/>
                </a:solidFill>
                <a:latin typeface="Tahoma"/>
              </a:rPr>
              <a:t>   </a:t>
            </a:r>
            <a:r>
              <a:rPr lang="en-US" u="sng" sz="1050">
                <a:solidFill>
                  <a:srgbClr val="0A5593"/>
                </a:solidFill>
                <a:latin typeface="Tahoma"/>
              </a:rPr>
              <a:t>_</a:t>
            </a:r>
            <a:r>
              <a:rPr lang="en-US" sz="1050">
                <a:solidFill>
                  <a:srgbClr val="0A5593"/>
                </a:solidFill>
                <a:latin typeface="Tahoma"/>
              </a:rPr>
              <a:t>   </a:t>
            </a:r>
            <a:r>
              <a:rPr lang="en-US" u="sng" sz="1050">
                <a:solidFill>
                  <a:srgbClr val="0A5593"/>
                </a:solidFill>
                <a:latin typeface="Tahoma"/>
              </a:rPr>
              <a:t>_ _</a:t>
            </a:r>
            <a:r>
              <a:rPr lang="en-US" sz="1050">
                <a:solidFill>
                  <a:srgbClr val="0A5593"/>
                </a:solidFill>
                <a:latin typeface="Tahoma"/>
              </a:rPr>
              <a:t>      </a:t>
            </a:r>
            <a:r>
              <a:rPr lang="ru" sz="1050">
                <a:latin typeface="Tahoma"/>
              </a:rPr>
              <a:t>ОБРАЗОВАТЕЛЬНЫЙ ИНТЕНСИВ</a:t>
            </a:r>
          </a:p>
          <a:p>
            <a:pPr indent="0"/>
            <a:r>
              <a:rPr lang="ru" b="1" sz="6400" spc="-50">
                <a:solidFill>
                  <a:srgbClr val="253957"/>
                </a:solidFill>
                <a:latin typeface="Tahoma"/>
              </a:rPr>
              <a:t>ЦЕЛИ </a:t>
            </a:r>
            <a:r>
              <a:rPr lang="ru" b="1" sz="6400" spc="-50">
                <a:solidFill>
                  <a:srgbClr val="0A5593"/>
                </a:solidFill>
                <a:latin typeface="Tahoma"/>
              </a:rPr>
              <a:t>ЦИФРОВОМ ТРАНСФОРМАЦИИ</a:t>
            </a:r>
          </a:p>
        </p:txBody>
      </p:sp>
      <p:sp>
        <p:nvSpPr>
          <p:cNvPr id="9" name=""/>
          <p:cNvSpPr/>
          <p:nvPr/>
        </p:nvSpPr>
        <p:spPr>
          <a:xfrm>
            <a:off x="700952" y="1428255"/>
            <a:ext cx="22040465" cy="51649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marL="17868900" indent="0"/>
            <a:r>
              <a:rPr lang="ru" sz="3400" spc="-50">
                <a:solidFill>
                  <a:srgbClr val="4C80B3"/>
                </a:solidFill>
                <a:latin typeface="Tahoma"/>
              </a:rPr>
              <a:t>♦ </a:t>
            </a:r>
            <a:r>
              <a:rPr lang="en-US" sz="3400" spc="-50">
                <a:solidFill>
                  <a:srgbClr val="EB753C"/>
                </a:solidFill>
                <a:latin typeface="Tahoma"/>
              </a:rPr>
              <a:t>N    </a:t>
            </a:r>
            <a:r>
              <a:rPr lang="ru" sz="3400" spc="-50">
                <a:latin typeface="Tahoma"/>
              </a:rPr>
              <a:t>^</a:t>
            </a:r>
            <a:r>
              <a:rPr lang="ru" sz="3400" spc="-50">
                <a:solidFill>
                  <a:srgbClr val="DE1E33"/>
                </a:solidFill>
                <a:latin typeface="Tahoma"/>
              </a:rPr>
              <a:t>-</a:t>
            </a:r>
          </a:p>
        </p:txBody>
      </p:sp>
      <p:sp>
        <p:nvSpPr>
          <p:cNvPr id="10" name=""/>
          <p:cNvSpPr/>
          <p:nvPr/>
        </p:nvSpPr>
        <p:spPr>
          <a:xfrm>
            <a:off x="816899" y="6867223"/>
            <a:ext cx="3973819" cy="1633798"/>
          </a:xfrm>
          <a:prstGeom prst="rect">
            <a:avLst/>
          </a:prstGeom>
          <a:solidFill>
            <a:srgbClr val="95C7E9"/>
          </a:solidFill>
        </p:spPr>
        <p:txBody>
          <a:bodyPr lIns="0" tIns="0" rIns="0" bIns="0">
            <a:noAutofit/>
          </a:bodyPr>
          <a:p>
            <a:pPr indent="838200">
              <a:lnSpc>
                <a:spcPts val="4835"/>
              </a:lnSpc>
            </a:pPr>
            <a:r>
              <a:rPr lang="ru" b="1" sz="4000" spc="-50">
                <a:solidFill>
                  <a:srgbClr val="253957"/>
                </a:solidFill>
                <a:latin typeface="Tahoma"/>
              </a:rPr>
              <a:t>МОДЕЛЬ \ ЦИФРОВОЙ УНИВЕРСИТЕТ/</a:t>
            </a:r>
          </a:p>
        </p:txBody>
      </p:sp>
      <p:sp>
        <p:nvSpPr>
          <p:cNvPr id="11" name=""/>
          <p:cNvSpPr/>
          <p:nvPr/>
        </p:nvSpPr>
        <p:spPr>
          <a:xfrm>
            <a:off x="18849288" y="1578459"/>
            <a:ext cx="1048793" cy="18446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r" indent="0">
              <a:spcAft>
                <a:spcPts val="420"/>
              </a:spcAft>
            </a:pPr>
            <a:r>
              <a:rPr lang="ru" b="1" i="1" sz="2300" spc="-100">
                <a:solidFill>
                  <a:srgbClr val="E75F3A"/>
                </a:solidFill>
                <a:latin typeface="Courier New"/>
              </a:rPr>
              <a:t>^ щш</a:t>
            </a:r>
          </a:p>
        </p:txBody>
      </p:sp>
      <p:sp>
        <p:nvSpPr>
          <p:cNvPr id="12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13" name=""/>
          <p:cNvSpPr/>
          <p:nvPr/>
        </p:nvSpPr>
        <p:spPr>
          <a:xfrm>
            <a:off x="20238017" y="1971098"/>
            <a:ext cx="1870962" cy="189731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14" name=""/>
          <p:cNvSpPr/>
          <p:nvPr/>
        </p:nvSpPr>
        <p:spPr>
          <a:xfrm>
            <a:off x="6377083" y="5122748"/>
            <a:ext cx="4100307" cy="1075144"/>
          </a:xfrm>
          <a:prstGeom prst="rect">
            <a:avLst/>
          </a:prstGeom>
          <a:solidFill>
            <a:srgbClr val="174B7C"/>
          </a:solidFill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Образовательная</a:t>
            </a:r>
          </a:p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деятельность</a:t>
            </a:r>
          </a:p>
        </p:txBody>
      </p:sp>
      <p:sp>
        <p:nvSpPr>
          <p:cNvPr id="15" name=""/>
          <p:cNvSpPr/>
          <p:nvPr/>
        </p:nvSpPr>
        <p:spPr>
          <a:xfrm>
            <a:off x="11958349" y="5913295"/>
            <a:ext cx="469058" cy="727304"/>
          </a:xfrm>
          <a:prstGeom prst="rect">
            <a:avLst/>
          </a:prstGeom>
          <a:solidFill>
            <a:srgbClr val="B1D6F0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sz="4600" spc="-50">
                <a:solidFill>
                  <a:srgbClr val="0E4577"/>
                </a:solidFill>
                <a:latin typeface="Tahoma"/>
              </a:rPr>
              <a:t>к</a:t>
            </a:r>
          </a:p>
        </p:txBody>
      </p:sp>
      <p:sp>
        <p:nvSpPr>
          <p:cNvPr id="16" name=""/>
          <p:cNvSpPr/>
          <p:nvPr/>
        </p:nvSpPr>
        <p:spPr>
          <a:xfrm>
            <a:off x="12569706" y="5207073"/>
            <a:ext cx="4954098" cy="1059333"/>
          </a:xfrm>
          <a:prstGeom prst="rect">
            <a:avLst/>
          </a:prstGeom>
          <a:solidFill>
            <a:srgbClr val="95C7E9"/>
          </a:solidFill>
        </p:spPr>
        <p:txBody>
          <a:bodyPr lIns="0" tIns="0" rIns="0" bIns="0">
            <a:noAutofit/>
          </a:bodyPr>
          <a:p>
            <a:pPr indent="0">
              <a:lnSpc>
                <a:spcPts val="4357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Повышение успешности студента</a:t>
            </a:r>
          </a:p>
        </p:txBody>
      </p:sp>
      <p:sp>
        <p:nvSpPr>
          <p:cNvPr id="17" name=""/>
          <p:cNvSpPr/>
          <p:nvPr/>
        </p:nvSpPr>
        <p:spPr>
          <a:xfrm>
            <a:off x="6403435" y="7273037"/>
            <a:ext cx="5981809" cy="521761"/>
          </a:xfrm>
          <a:prstGeom prst="rect">
            <a:avLst/>
          </a:prstGeom>
          <a:solidFill>
            <a:srgbClr val="174B7C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Научная и инновационная</a:t>
            </a:r>
          </a:p>
        </p:txBody>
      </p:sp>
      <p:sp>
        <p:nvSpPr>
          <p:cNvPr id="18" name=""/>
          <p:cNvSpPr/>
          <p:nvPr/>
        </p:nvSpPr>
        <p:spPr>
          <a:xfrm>
            <a:off x="6377083" y="7942367"/>
            <a:ext cx="3188542" cy="390004"/>
          </a:xfrm>
          <a:prstGeom prst="rect">
            <a:avLst/>
          </a:prstGeom>
          <a:solidFill>
            <a:srgbClr val="125694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деятельность</a:t>
            </a:r>
          </a:p>
        </p:txBody>
      </p:sp>
      <p:sp>
        <p:nvSpPr>
          <p:cNvPr id="19" name="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CEE5F3"/>
          </a:solidFill>
        </p:spPr>
        <p:txBody>
          <a:bodyPr lIns="0" tIns="0" rIns="0" bIns="0" wrap="none">
            <a:noAutofit/>
          </a:bodyPr>
          <a:p/>
        </p:txBody>
      </p:sp>
      <p:sp>
        <p:nvSpPr>
          <p:cNvPr id="20" name=""/>
          <p:cNvSpPr/>
          <p:nvPr/>
        </p:nvSpPr>
        <p:spPr>
          <a:xfrm>
            <a:off x="13001872" y="7504931"/>
            <a:ext cx="216083" cy="495410"/>
          </a:xfrm>
          <a:prstGeom prst="rect">
            <a:avLst/>
          </a:prstGeom>
          <a:solidFill>
            <a:srgbClr val="CEE5F3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sz="1800">
                <a:solidFill>
                  <a:srgbClr val="253957"/>
                </a:solidFill>
                <a:latin typeface="Tahoma"/>
              </a:rPr>
              <a:t>►</a:t>
            </a:r>
          </a:p>
        </p:txBody>
      </p:sp>
      <p:sp>
        <p:nvSpPr>
          <p:cNvPr id="21" name=""/>
          <p:cNvSpPr/>
          <p:nvPr/>
        </p:nvSpPr>
        <p:spPr>
          <a:xfrm>
            <a:off x="13597417" y="7304659"/>
            <a:ext cx="5143830" cy="1059334"/>
          </a:xfrm>
          <a:prstGeom prst="rect">
            <a:avLst/>
          </a:prstGeom>
          <a:solidFill>
            <a:srgbClr val="6CA8D5"/>
          </a:solidFill>
        </p:spPr>
        <p:txBody>
          <a:bodyPr lIns="0" tIns="0" rIns="0" bIns="0">
            <a:noAutofit/>
          </a:bodyPr>
          <a:p>
            <a:pPr indent="0">
              <a:lnSpc>
                <a:spcPts val="4337"/>
              </a:lnSpc>
            </a:pPr>
            <a:r>
              <a:rPr lang="ru" b="1" sz="3400" spc="-50">
                <a:solidFill>
                  <a:srgbClr val="253957"/>
                </a:solidFill>
                <a:latin typeface="Tahoma"/>
              </a:rPr>
              <a:t>Повышение импакта университета</a:t>
            </a:r>
          </a:p>
        </p:txBody>
      </p:sp>
      <p:sp>
        <p:nvSpPr>
          <p:cNvPr id="22" name=""/>
          <p:cNvSpPr/>
          <p:nvPr/>
        </p:nvSpPr>
        <p:spPr>
          <a:xfrm>
            <a:off x="6356002" y="9339001"/>
            <a:ext cx="3820980" cy="1059334"/>
          </a:xfrm>
          <a:prstGeom prst="rect">
            <a:avLst/>
          </a:prstGeom>
          <a:solidFill>
            <a:srgbClr val="174B7C"/>
          </a:solidFill>
        </p:spPr>
        <p:txBody>
          <a:bodyPr lIns="0" tIns="0" rIns="0" bIns="0">
            <a:noAutofit/>
          </a:bodyPr>
          <a:p>
            <a:pPr indent="0">
              <a:spcAft>
                <a:spcPts val="1470"/>
              </a:spcAft>
            </a:pPr>
            <a:r>
              <a:rPr lang="ru" b="1" sz="3400" spc="-50">
                <a:solidFill>
                  <a:srgbClr val="FFFFFF"/>
                </a:solidFill>
                <a:latin typeface="Tahoma"/>
              </a:rPr>
              <a:t>Управленческая</a:t>
            </a:r>
          </a:p>
          <a:p>
            <a:pPr indent="0"/>
            <a:r>
              <a:rPr lang="ru" b="1" sz="3400" spc="-50">
                <a:solidFill>
                  <a:srgbClr val="FFFFFF"/>
                </a:solidFill>
                <a:latin typeface="Tahoma"/>
              </a:rPr>
              <a:t>деятельность</a:t>
            </a:r>
          </a:p>
        </p:txBody>
      </p:sp>
      <p:sp>
        <p:nvSpPr>
          <p:cNvPr id="23" name=""/>
          <p:cNvSpPr/>
          <p:nvPr/>
        </p:nvSpPr>
        <p:spPr>
          <a:xfrm>
            <a:off x="11926727" y="8838321"/>
            <a:ext cx="7763177" cy="1075145"/>
          </a:xfrm>
          <a:prstGeom prst="rect">
            <a:avLst/>
          </a:prstGeom>
          <a:solidFill>
            <a:srgbClr val="CEE5F3"/>
          </a:solidFill>
        </p:spPr>
        <p:txBody>
          <a:bodyPr lIns="0" tIns="0" rIns="0" bIns="0">
            <a:noAutofit/>
          </a:bodyPr>
          <a:p>
            <a:pPr indent="0"/>
            <a:r>
              <a:rPr lang="en-US" i="1" sz="3400">
                <a:solidFill>
                  <a:srgbClr val="253957"/>
                </a:solidFill>
                <a:latin typeface="Tahoma"/>
              </a:rPr>
              <a:t>Y</a:t>
            </a:r>
          </a:p>
          <a:p>
            <a:pPr marL="431800" indent="0"/>
            <a:r>
              <a:rPr lang="ru" b="1" sz="3400" spc="-50">
                <a:solidFill>
                  <a:srgbClr val="253957"/>
                </a:solidFill>
                <a:latin typeface="Tahoma"/>
              </a:rPr>
              <a:t>Повышение прозрачности и</a:t>
            </a:r>
          </a:p>
        </p:txBody>
      </p:sp>
      <p:sp>
        <p:nvSpPr>
          <p:cNvPr id="24" name=""/>
          <p:cNvSpPr/>
          <p:nvPr/>
        </p:nvSpPr>
        <p:spPr>
          <a:xfrm>
            <a:off x="12306190" y="10055764"/>
            <a:ext cx="4743285" cy="416355"/>
          </a:xfrm>
          <a:prstGeom prst="rect">
            <a:avLst/>
          </a:prstGeom>
          <a:solidFill>
            <a:srgbClr val="95C7E9"/>
          </a:solidFill>
        </p:spPr>
        <p:txBody>
          <a:bodyPr lIns="0" tIns="0" rIns="0" bIns="0" wrap="none">
            <a:noAutofit/>
          </a:bodyPr>
          <a:p>
            <a:pPr indent="0"/>
            <a:r>
              <a:rPr lang="ru" b="1" sz="3400" spc="-50">
                <a:solidFill>
                  <a:srgbClr val="253957"/>
                </a:solidFill>
                <a:latin typeface="Tahoma"/>
              </a:rPr>
              <a:t>скорости процессов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050323" y="4015981"/>
            <a:ext cx="8311290" cy="744168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8493542" y="2545563"/>
            <a:ext cx="5889579" cy="11170437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748385" y="669330"/>
            <a:ext cx="21993032" cy="132284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8897600" indent="0"/>
            <a:r>
              <a:rPr lang="ru" b="1" i="1" sz="950">
                <a:latin typeface="Bookman Old Style"/>
              </a:rPr>
              <a:t>Ж</a:t>
            </a:r>
            <a:r>
              <a:rPr lang="ru" sz="1050">
                <a:latin typeface="Tahoma"/>
              </a:rPr>
              <a:t> ОБРАЗОВАТЕЛЬНЫЙ ИНТЕНСИВ</a:t>
            </a:r>
          </a:p>
          <a:p>
            <a:pPr indent="0"/>
            <a:r>
              <a:rPr lang="ru" b="1" sz="6900" spc="-200">
                <a:solidFill>
                  <a:srgbClr val="0A8500"/>
                </a:solidFill>
                <a:latin typeface="Tahoma"/>
              </a:rPr>
              <a:t>УПРАВЛЕНИЕ НА ОСНОВЕ ДАННЫХ </a:t>
            </a:r>
            <a:r>
              <a:rPr lang="ru" sz="3200" spc="-50">
                <a:solidFill>
                  <a:srgbClr val="4C80B3"/>
                </a:solidFill>
                <a:latin typeface="Tahoma"/>
              </a:rPr>
              <a:t>#</a:t>
            </a:r>
            <a:r>
              <a:rPr lang="ru" i="1" sz="3200" spc="-300">
                <a:solidFill>
                  <a:srgbClr val="EB753C"/>
                </a:solidFill>
                <a:latin typeface="Tahoma"/>
              </a:rPr>
              <a:t>'**</a:t>
            </a:r>
            <a:r>
              <a:rPr lang="ru" strike="sngStrike" sz="3200" spc="-50">
                <a:latin typeface="Tahoma"/>
              </a:rPr>
              <a:t>Остров 10 22</a:t>
            </a:r>
          </a:p>
        </p:txBody>
      </p:sp>
      <p:sp>
        <p:nvSpPr>
          <p:cNvPr id="5" name=""/>
          <p:cNvSpPr/>
          <p:nvPr/>
        </p:nvSpPr>
        <p:spPr>
          <a:xfrm>
            <a:off x="18849288" y="1562648"/>
            <a:ext cx="1048793" cy="1897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spcAft>
                <a:spcPts val="420"/>
              </a:spcAft>
            </a:pPr>
            <a:r>
              <a:rPr lang="ru" sz="3400" spc="-50">
                <a:solidFill>
                  <a:srgbClr val="E75F3A"/>
                </a:solidFill>
                <a:latin typeface="Tahoma"/>
              </a:rPr>
              <a:t>^ * »# </a:t>
            </a:r>
            <a:r>
              <a:rPr lang="en-US" sz="3400" spc="-50">
                <a:solidFill>
                  <a:srgbClr val="E75F3A"/>
                </a:solidFill>
                <a:latin typeface="Tahoma"/>
              </a:rPr>
              <a:t>AV</a:t>
            </a:r>
          </a:p>
        </p:txBody>
      </p:sp>
      <p:sp>
        <p:nvSpPr>
          <p:cNvPr id="6" name=""/>
          <p:cNvSpPr/>
          <p:nvPr/>
        </p:nvSpPr>
        <p:spPr>
          <a:xfrm>
            <a:off x="18569961" y="1810353"/>
            <a:ext cx="1185822" cy="416355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3400" spc="-50">
                <a:solidFill>
                  <a:srgbClr val="4E817B"/>
                </a:solidFill>
                <a:latin typeface="Tahoma"/>
              </a:rPr>
              <a:t>% </a:t>
            </a:r>
            <a:r>
              <a:rPr lang="ru" sz="3400" spc="-50">
                <a:solidFill>
                  <a:srgbClr val="80B914"/>
                </a:solidFill>
                <a:latin typeface="Tahoma"/>
              </a:rPr>
              <a:t>|Г</a:t>
            </a:r>
          </a:p>
        </p:txBody>
      </p:sp>
      <p:sp>
        <p:nvSpPr>
          <p:cNvPr id="7" name=""/>
          <p:cNvSpPr/>
          <p:nvPr/>
        </p:nvSpPr>
        <p:spPr>
          <a:xfrm>
            <a:off x="20238017" y="1986909"/>
            <a:ext cx="1870962" cy="17392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ru" sz="1600">
                <a:solidFill>
                  <a:srgbClr val="DE1E33"/>
                </a:solidFill>
                <a:latin typeface="Franklin Gothic Medium"/>
              </a:rPr>
              <a:t>10-22 </a:t>
            </a:r>
            <a:r>
              <a:rPr lang="ru" sz="1600">
                <a:latin typeface="Franklin Gothic Medium"/>
              </a:rPr>
              <a:t>ИЮЛЯ 2019</a:t>
            </a:r>
          </a:p>
        </p:txBody>
      </p:sp>
      <p:sp>
        <p:nvSpPr>
          <p:cNvPr id="8" name=""/>
          <p:cNvSpPr/>
          <p:nvPr/>
        </p:nvSpPr>
        <p:spPr>
          <a:xfrm>
            <a:off x="927575" y="2340020"/>
            <a:ext cx="15573787" cy="152312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just" indent="0">
              <a:lnSpc>
                <a:spcPts val="3984"/>
              </a:lnSpc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Создание цифрового ядра университета - кольца информационных систем управления деятельностью университета и цифровых сервисов, внедрение инструментов анализа данных в управленческий процесс.</a:t>
            </a:r>
          </a:p>
        </p:txBody>
      </p:sp>
      <p:sp>
        <p:nvSpPr>
          <p:cNvPr id="9" name=""/>
          <p:cNvSpPr/>
          <p:nvPr/>
        </p:nvSpPr>
        <p:spPr>
          <a:xfrm>
            <a:off x="579734" y="4911935"/>
            <a:ext cx="5828971" cy="326232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 indent="0">
              <a:lnSpc>
                <a:spcPts val="4399"/>
              </a:lnSpc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Решения по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интеграции информационных систем</a:t>
            </a:r>
          </a:p>
          <a:p>
            <a:pPr algn="r" indent="0">
              <a:lnSpc>
                <a:spcPts val="4295"/>
              </a:lnSpc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вуза, протоколы и шлюзы интеграции с внешними информационными системами и сервисами.</a:t>
            </a:r>
          </a:p>
        </p:txBody>
      </p:sp>
      <p:sp>
        <p:nvSpPr>
          <p:cNvPr id="10" name=""/>
          <p:cNvSpPr/>
          <p:nvPr/>
        </p:nvSpPr>
        <p:spPr>
          <a:xfrm>
            <a:off x="13673837" y="5257141"/>
            <a:ext cx="4922476" cy="1523121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357"/>
              </a:lnSpc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Обеспечение принятия решений на основе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обратной связи от </a:t>
            </a:r>
          </a:p>
        </p:txBody>
      </p:sp>
      <p:sp>
        <p:nvSpPr>
          <p:cNvPr id="11" name=""/>
          <p:cNvSpPr/>
          <p:nvPr/>
        </p:nvSpPr>
        <p:spPr>
          <a:xfrm>
            <a:off x="13668567" y="7006886"/>
            <a:ext cx="6118838" cy="86960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4357"/>
              </a:lnSpc>
            </a:pPr>
            <a:r>
              <a:rPr lang="ru" b="1" sz="3400" spc="-50">
                <a:solidFill>
                  <a:srgbClr val="1B753F"/>
                </a:solidFill>
                <a:latin typeface="Tahoma"/>
              </a:rPr>
              <a:t>процессов 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и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инструментов анализа данных.</a:t>
            </a:r>
          </a:p>
        </p:txBody>
      </p:sp>
      <p:sp>
        <p:nvSpPr>
          <p:cNvPr id="12" name=""/>
          <p:cNvSpPr/>
          <p:nvPr/>
        </p:nvSpPr>
        <p:spPr>
          <a:xfrm>
            <a:off x="2503400" y="11779158"/>
            <a:ext cx="15394596" cy="166015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 indent="0">
              <a:lnSpc>
                <a:spcPts val="4399"/>
              </a:lnSpc>
            </a:pPr>
            <a:r>
              <a:rPr lang="ru" sz="3400" spc="-50">
                <a:solidFill>
                  <a:srgbClr val="1B753F"/>
                </a:solidFill>
                <a:latin typeface="Tahoma"/>
              </a:rPr>
              <a:t>Системы управления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административно-хозяйственной деятельностью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, системы управления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кампусом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, системы управления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ИТ-инфраструктурой</a:t>
            </a:r>
            <a:r>
              <a:rPr lang="ru" sz="3400" spc="-50">
                <a:solidFill>
                  <a:srgbClr val="1B753F"/>
                </a:solidFill>
                <a:latin typeface="Tahoma"/>
              </a:rPr>
              <a:t>, системы управления </a:t>
            </a:r>
            <a:r>
              <a:rPr lang="ru" b="1" sz="3400" spc="-50">
                <a:solidFill>
                  <a:srgbClr val="1B753F"/>
                </a:solidFill>
                <a:latin typeface="Tahoma"/>
              </a:rPr>
              <a:t>безопасностью.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>
  <dc:title>Вводная лекция по модели ЦУ 11.07 </dc:title>
  <dc:subject/>
  <dc:creator/>
  <cp:keywords/>
</cp:coreProperties>
</file>